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11" r:id="rId1"/>
  </p:sldMasterIdLst>
  <p:notesMasterIdLst>
    <p:notesMasterId r:id="rId26"/>
  </p:notesMasterIdLst>
  <p:handoutMasterIdLst>
    <p:handoutMasterId r:id="rId27"/>
  </p:handoutMasterIdLst>
  <p:sldIdLst>
    <p:sldId id="818" r:id="rId2"/>
    <p:sldId id="819" r:id="rId3"/>
    <p:sldId id="792" r:id="rId4"/>
    <p:sldId id="793" r:id="rId5"/>
    <p:sldId id="794" r:id="rId6"/>
    <p:sldId id="795" r:id="rId7"/>
    <p:sldId id="796" r:id="rId8"/>
    <p:sldId id="797" r:id="rId9"/>
    <p:sldId id="820" r:id="rId10"/>
    <p:sldId id="798" r:id="rId11"/>
    <p:sldId id="799" r:id="rId12"/>
    <p:sldId id="800" r:id="rId13"/>
    <p:sldId id="801" r:id="rId14"/>
    <p:sldId id="802" r:id="rId15"/>
    <p:sldId id="803" r:id="rId16"/>
    <p:sldId id="804" r:id="rId17"/>
    <p:sldId id="805" r:id="rId18"/>
    <p:sldId id="806" r:id="rId19"/>
    <p:sldId id="807" r:id="rId20"/>
    <p:sldId id="814" r:id="rId21"/>
    <p:sldId id="815" r:id="rId22"/>
    <p:sldId id="816" r:id="rId23"/>
    <p:sldId id="821" r:id="rId24"/>
    <p:sldId id="823" r:id="rId25"/>
  </p:sldIdLst>
  <p:sldSz cx="9144000" cy="5143500" type="screen16x9"/>
  <p:notesSz cx="6858000" cy="9144000"/>
  <p:embeddedFontLst>
    <p:embeddedFont>
      <p:font typeface="隶书" pitchFamily="49" charset="-122"/>
      <p:regular r:id="rId28"/>
    </p:embeddedFont>
    <p:embeddedFont>
      <p:font typeface="Calibri" pitchFamily="34" charset="0"/>
      <p:regular r:id="rId29"/>
      <p:bold r:id="rId30"/>
      <p:italic r:id="rId31"/>
      <p:boldItalic r:id="rId32"/>
    </p:embeddedFont>
    <p:embeddedFont>
      <p:font typeface="黑体" pitchFamily="49" charset="-122"/>
      <p:regular r:id="rId33"/>
    </p:embeddedFont>
    <p:embeddedFont>
      <p:font typeface="Cambria Math" pitchFamily="18" charset="0"/>
      <p:regular r:id="rId34"/>
    </p:embeddedFont>
    <p:embeddedFont>
      <p:font typeface="微软雅黑" pitchFamily="34" charset="-122"/>
      <p:regular r:id="rId35"/>
      <p:bold r:id="rId36"/>
    </p:embeddedFont>
    <p:embeddedFont>
      <p:font typeface="楷体" pitchFamily="49" charset="-122"/>
      <p:regular r:id="rId37"/>
    </p:embeddedFont>
  </p:embeddedFontLst>
  <p:custDataLst>
    <p:tags r:id="rId3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" initials="g" lastIdx="6" clrIdx="0"/>
  <p:cmAuthor id="2" name="Administrator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9F00"/>
    <a:srgbClr val="E6A774"/>
    <a:srgbClr val="D56D00"/>
    <a:srgbClr val="00A48D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610"/>
        <p:guide pos="28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1992" y="-102"/>
      </p:cViewPr>
      <p:guideLst>
        <p:guide orient="horz" pos="2861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315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7117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ln>
            <a:solidFill>
              <a:srgbClr val="000000"/>
            </a:solidFill>
            <a:miter lim="800000"/>
          </a:ln>
        </p:spPr>
      </p:sp>
      <p:sp>
        <p:nvSpPr>
          <p:cNvPr id="40963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4096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56414741-62F8-4CEF-9F2E-66FD2190A53F}" type="slidenum">
              <a:rPr altLang="en-US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AEC01-EA56-4AF3-8431-1A79B3E74C10}" type="slidenum">
              <a:rPr lang="en-US" altLang="zh-CN" smtClean="0">
                <a:solidFill>
                  <a:prstClr val="black"/>
                </a:solidFill>
              </a:rPr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AEC01-EA56-4AF3-8431-1A79B3E74C10}" type="slidenum">
              <a:rPr lang="en-US" altLang="zh-CN" smtClean="0">
                <a:solidFill>
                  <a:prstClr val="black"/>
                </a:solidFill>
              </a:rPr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932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3" y="267632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16356"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1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3" y="195538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02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4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3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568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41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63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214196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8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7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4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94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92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028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870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2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8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image" Target="../media/image8.w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0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6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6.wmf"/><Relationship Id="rId9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9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187624" y="2355726"/>
            <a:ext cx="7019823" cy="1361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6" tIns="45697" rIns="91396" bIns="45697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defTabSz="816335" fontAlgn="auto">
              <a:spcBef>
                <a:spcPct val="50000"/>
              </a:spcBef>
              <a:spcAft>
                <a:spcPts val="0"/>
              </a:spcAft>
            </a:pPr>
            <a:r>
              <a:rPr lang="en-US" altLang="en-US" sz="3300" b="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en-US" sz="3300" b="0" dirty="0" smtClean="0">
                <a:solidFill>
                  <a:prstClr val="black"/>
                </a:solidFill>
                <a:latin typeface="黑体" pitchFamily="2" charset="-122"/>
                <a:ea typeface="黑体" pitchFamily="2" charset="-122"/>
              </a:rPr>
              <a:t>6.2.2</a:t>
            </a:r>
            <a:r>
              <a:rPr lang="en-US" altLang="zh-CN" sz="3300" b="0" dirty="0" smtClean="0">
                <a:solidFill>
                  <a:prstClr val="black"/>
                </a:solidFill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3300" b="0" dirty="0" smtClean="0">
                <a:solidFill>
                  <a:prstClr val="black"/>
                </a:solidFill>
                <a:latin typeface="黑体" pitchFamily="2" charset="-122"/>
                <a:ea typeface="黑体" pitchFamily="2" charset="-122"/>
              </a:rPr>
              <a:t>线段的比较与计算</a:t>
            </a:r>
            <a:endParaRPr lang="en-US" altLang="zh-CN" sz="3300" b="0" dirty="0" smtClean="0">
              <a:solidFill>
                <a:prstClr val="black"/>
              </a:solidFill>
              <a:latin typeface="黑体" pitchFamily="2" charset="-122"/>
              <a:ea typeface="黑体" pitchFamily="2" charset="-122"/>
            </a:endParaRPr>
          </a:p>
          <a:p>
            <a:pPr algn="ctr" defTabSz="816335" fontAlgn="auto">
              <a:spcBef>
                <a:spcPct val="50000"/>
              </a:spcBef>
              <a:spcAft>
                <a:spcPts val="0"/>
              </a:spcAft>
            </a:pPr>
            <a:r>
              <a:rPr lang="zh-CN" altLang="en-US" sz="33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33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33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课时  线段的运算</a:t>
            </a:r>
            <a:endParaRPr lang="en-US" altLang="zh-CN" sz="33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877620" y="1348567"/>
            <a:ext cx="6198813" cy="784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96" tIns="45697" rIns="91396" bIns="45697">
            <a:spAutoFit/>
          </a:bodyPr>
          <a:lstStyle/>
          <a:p>
            <a:pPr algn="ctr" defTabSz="816335" fontAlgn="auto">
              <a:spcBef>
                <a:spcPct val="50000"/>
              </a:spcBef>
              <a:spcAft>
                <a:spcPts val="0"/>
              </a:spcAft>
            </a:pPr>
            <a:r>
              <a:rPr lang="en-US" altLang="en-US" sz="45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第</a:t>
            </a:r>
            <a:r>
              <a:rPr lang="zh-CN" altLang="en-US" sz="45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六</a:t>
            </a:r>
            <a:r>
              <a:rPr lang="en-US" altLang="en-US" sz="45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章</a:t>
            </a:r>
            <a:r>
              <a:rPr lang="zh-CN" altLang="en-US" sz="45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  几何图形初步</a:t>
            </a:r>
          </a:p>
        </p:txBody>
      </p:sp>
    </p:spTree>
    <p:extLst>
      <p:ext uri="{BB962C8B-B14F-4D97-AF65-F5344CB8AC3E}">
        <p14:creationId xmlns:p14="http://schemas.microsoft.com/office/powerpoint/2010/main" val="23946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0" name="Text Box 20"/>
          <p:cNvSpPr txBox="1">
            <a:spLocks noChangeArrowheads="1"/>
          </p:cNvSpPr>
          <p:nvPr/>
        </p:nvSpPr>
        <p:spPr bwMode="auto">
          <a:xfrm>
            <a:off x="971600" y="1350628"/>
            <a:ext cx="50879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因为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是线段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的中点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9" name="Text Box 24"/>
          <p:cNvSpPr txBox="1">
            <a:spLocks noChangeArrowheads="1"/>
          </p:cNvSpPr>
          <p:nvPr/>
        </p:nvSpPr>
        <p:spPr bwMode="auto">
          <a:xfrm>
            <a:off x="2273942" y="2323556"/>
            <a:ext cx="1847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2400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0" name="Text Box 25"/>
          <p:cNvSpPr txBox="1">
            <a:spLocks noChangeArrowheads="1"/>
          </p:cNvSpPr>
          <p:nvPr/>
        </p:nvSpPr>
        <p:spPr bwMode="auto">
          <a:xfrm>
            <a:off x="2543817" y="2917281"/>
            <a:ext cx="1847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2400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1" name="Text Box 26"/>
          <p:cNvSpPr txBox="1">
            <a:spLocks noChangeArrowheads="1"/>
          </p:cNvSpPr>
          <p:nvPr/>
        </p:nvSpPr>
        <p:spPr bwMode="auto">
          <a:xfrm>
            <a:off x="2489048" y="3026818"/>
            <a:ext cx="1847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2400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6" name="Text Box 36"/>
          <p:cNvSpPr txBox="1">
            <a:spLocks noChangeArrowheads="1"/>
          </p:cNvSpPr>
          <p:nvPr/>
        </p:nvSpPr>
        <p:spPr bwMode="auto">
          <a:xfrm>
            <a:off x="1359039" y="2487312"/>
            <a:ext cx="38331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因为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D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是线段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CB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的中点，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142" name="文本框 1"/>
              <p:cNvSpPr txBox="1">
                <a:spLocks noChangeArrowheads="1"/>
              </p:cNvSpPr>
              <p:nvPr/>
            </p:nvSpPr>
            <p:spPr bwMode="auto">
              <a:xfrm>
                <a:off x="1349514" y="1837102"/>
                <a:ext cx="5310664" cy="6805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所以</a:t>
                </a: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AC 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 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CB 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AB 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</a:t>
                </a:r>
                <a:r>
                  <a:rPr lang="en-US" altLang="zh-CN" sz="2400" b="1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×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6= 3 (cm).</a:t>
                </a:r>
              </a:p>
            </p:txBody>
          </p:sp>
        </mc:Choice>
        <mc:Fallback xmlns="">
          <p:sp>
            <p:nvSpPr>
              <p:cNvPr id="4714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49514" y="1837102"/>
                <a:ext cx="5310664" cy="680571"/>
              </a:xfrm>
              <a:prstGeom prst="rect">
                <a:avLst/>
              </a:prstGeom>
              <a:blipFill rotWithShape="1">
                <a:blip r:embed="rId2"/>
                <a:stretch>
                  <a:fillRect l="-1720" b="-714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139" name="文本框 5"/>
              <p:cNvSpPr txBox="1">
                <a:spLocks noChangeArrowheads="1"/>
              </p:cNvSpPr>
              <p:nvPr/>
            </p:nvSpPr>
            <p:spPr bwMode="auto">
              <a:xfrm>
                <a:off x="1341903" y="2932638"/>
                <a:ext cx="5174313" cy="680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所以</a:t>
                </a: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CD 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CB 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</a:t>
                </a:r>
                <a:r>
                  <a:rPr lang="en-US" altLang="zh-CN" sz="2400" b="1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×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3=1.5 (cm).</a:t>
                </a:r>
              </a:p>
            </p:txBody>
          </p:sp>
        </mc:Choice>
        <mc:Fallback xmlns="">
          <p:sp>
            <p:nvSpPr>
              <p:cNvPr id="47139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41903" y="2932638"/>
                <a:ext cx="5174313" cy="680345"/>
              </a:xfrm>
              <a:prstGeom prst="rect">
                <a:avLst/>
              </a:prstGeom>
              <a:blipFill rotWithShape="1">
                <a:blip r:embed="rId3"/>
                <a:stretch>
                  <a:fillRect l="-1767" b="-714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10"/>
          <p:cNvSpPr txBox="1">
            <a:spLocks noChangeArrowheads="1"/>
          </p:cNvSpPr>
          <p:nvPr/>
        </p:nvSpPr>
        <p:spPr bwMode="auto">
          <a:xfrm>
            <a:off x="1341903" y="3795886"/>
            <a:ext cx="62468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所以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AD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AC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CD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 3 + 1.5 = 4.5 (cm).</a:t>
            </a:r>
          </a:p>
        </p:txBody>
      </p:sp>
      <p:grpSp>
        <p:nvGrpSpPr>
          <p:cNvPr id="47119" name="组合 5"/>
          <p:cNvGrpSpPr/>
          <p:nvPr/>
        </p:nvGrpSpPr>
        <p:grpSpPr bwMode="auto">
          <a:xfrm>
            <a:off x="5480189" y="2258139"/>
            <a:ext cx="3627804" cy="483658"/>
            <a:chOff x="7575" y="3617"/>
            <a:chExt cx="7619" cy="1013"/>
          </a:xfrm>
        </p:grpSpPr>
        <p:grpSp>
          <p:nvGrpSpPr>
            <p:cNvPr id="47132" name="Group 3"/>
            <p:cNvGrpSpPr/>
            <p:nvPr/>
          </p:nvGrpSpPr>
          <p:grpSpPr bwMode="auto">
            <a:xfrm>
              <a:off x="7575" y="3617"/>
              <a:ext cx="7619" cy="984"/>
              <a:chOff x="864" y="1421"/>
              <a:chExt cx="4629" cy="527"/>
            </a:xfrm>
          </p:grpSpPr>
          <p:sp>
            <p:nvSpPr>
              <p:cNvPr id="47134" name="Rectangle 4"/>
              <p:cNvSpPr>
                <a:spLocks noChangeArrowheads="1"/>
              </p:cNvSpPr>
              <p:nvPr/>
            </p:nvSpPr>
            <p:spPr bwMode="auto">
              <a:xfrm>
                <a:off x="864" y="1421"/>
                <a:ext cx="4629" cy="5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 b="1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A                 C               </a:t>
                </a:r>
                <a:r>
                  <a:rPr lang="en-US" altLang="zh-CN" sz="2400" b="1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en-US" altLang="zh-CN" sz="24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7135" name="Line 6"/>
              <p:cNvSpPr>
                <a:spLocks noChangeShapeType="1"/>
              </p:cNvSpPr>
              <p:nvPr/>
            </p:nvSpPr>
            <p:spPr bwMode="auto">
              <a:xfrm>
                <a:off x="1056" y="1937"/>
                <a:ext cx="3493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buFontTx/>
                  <a:buNone/>
                </a:pPr>
                <a:endParaRPr lang="zh-CN" altLang="en-US" sz="24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47136" name="Group 8"/>
              <p:cNvGrpSpPr/>
              <p:nvPr/>
            </p:nvGrpSpPr>
            <p:grpSpPr bwMode="auto">
              <a:xfrm>
                <a:off x="3461" y="1422"/>
                <a:ext cx="454" cy="526"/>
                <a:chOff x="3424" y="592"/>
                <a:chExt cx="454" cy="526"/>
              </a:xfrm>
            </p:grpSpPr>
            <p:sp>
              <p:nvSpPr>
                <p:cNvPr id="47137" name="Line 9"/>
                <p:cNvSpPr>
                  <a:spLocks noChangeShapeType="1"/>
                </p:cNvSpPr>
                <p:nvPr/>
              </p:nvSpPr>
              <p:spPr bwMode="auto">
                <a:xfrm>
                  <a:off x="3651" y="998"/>
                  <a:ext cx="0" cy="12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pPr eaLnBrk="0" hangingPunct="0">
                    <a:buFontTx/>
                    <a:buNone/>
                  </a:pPr>
                  <a:endParaRPr lang="zh-CN" altLang="en-US" sz="240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7138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424" y="592"/>
                  <a:ext cx="454" cy="5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zh-CN" sz="2400" b="1" i="1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D</a:t>
                  </a:r>
                </a:p>
              </p:txBody>
            </p:sp>
          </p:grpSp>
        </p:grpSp>
        <p:sp>
          <p:nvSpPr>
            <p:cNvPr id="47133" name="Line 9"/>
            <p:cNvSpPr>
              <a:spLocks noChangeShapeType="1"/>
            </p:cNvSpPr>
            <p:nvPr/>
          </p:nvSpPr>
          <p:spPr bwMode="auto">
            <a:xfrm>
              <a:off x="10641" y="4406"/>
              <a:ext cx="0" cy="224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buFontTx/>
                <a:buNone/>
              </a:pPr>
              <a:endParaRPr lang="zh-CN" altLang="en-US" sz="24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0" grpId="0"/>
      <p:bldP spid="71716" grpId="0"/>
      <p:bldP spid="47142" grpId="0"/>
      <p:bldP spid="47139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124"/>
          <p:cNvSpPr txBox="1">
            <a:spLocks noChangeArrowheads="1"/>
          </p:cNvSpPr>
          <p:nvPr/>
        </p:nvSpPr>
        <p:spPr bwMode="auto">
          <a:xfrm>
            <a:off x="2193139" y="1621463"/>
            <a:ext cx="4914900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endParaRPr lang="zh-CN" altLang="zh-CN">
              <a:solidFill>
                <a:prstClr val="black"/>
              </a:solidFill>
              <a:latin typeface="Times New Roman" panose="02020603050405020304"/>
              <a:ea typeface="黑体" panose="02010609060101010101" pitchFamily="49" charset="-122"/>
            </a:endParaRPr>
          </a:p>
        </p:txBody>
      </p:sp>
      <p:sp>
        <p:nvSpPr>
          <p:cNvPr id="48131" name="Text Box 126"/>
          <p:cNvSpPr txBox="1">
            <a:spLocks noChangeArrowheads="1"/>
          </p:cNvSpPr>
          <p:nvPr/>
        </p:nvSpPr>
        <p:spPr bwMode="auto">
          <a:xfrm>
            <a:off x="652470" y="984630"/>
            <a:ext cx="8232775" cy="1064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8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如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图，点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C 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是线段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AB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的中点，若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AB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 = 8 cm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，则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AC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 = </a:t>
            </a:r>
            <a:r>
              <a:rPr lang="en-US" altLang="zh-CN" sz="2400" b="1" u="sng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   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cm.</a:t>
            </a:r>
          </a:p>
          <a:p>
            <a:pPr>
              <a:spcBef>
                <a:spcPct val="50000"/>
              </a:spcBef>
            </a:pPr>
            <a:endParaRPr lang="en-US" altLang="zh-CN" sz="2100" b="1" dirty="0">
              <a:solidFill>
                <a:srgbClr val="FF0000"/>
              </a:solidFill>
              <a:latin typeface="Times New Roman" panose="02020603050405020304"/>
            </a:endParaRPr>
          </a:p>
        </p:txBody>
      </p:sp>
      <p:sp>
        <p:nvSpPr>
          <p:cNvPr id="479360" name="Text Box 128"/>
          <p:cNvSpPr txBox="1">
            <a:spLocks noChangeArrowheads="1"/>
          </p:cNvSpPr>
          <p:nvPr/>
        </p:nvSpPr>
        <p:spPr bwMode="auto">
          <a:xfrm>
            <a:off x="7977149" y="911328"/>
            <a:ext cx="33855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</a:rPr>
              <a:t>4</a:t>
            </a:r>
          </a:p>
        </p:txBody>
      </p:sp>
      <p:grpSp>
        <p:nvGrpSpPr>
          <p:cNvPr id="48133" name="组合 5"/>
          <p:cNvGrpSpPr/>
          <p:nvPr/>
        </p:nvGrpSpPr>
        <p:grpSpPr bwMode="auto">
          <a:xfrm>
            <a:off x="5768189" y="1842126"/>
            <a:ext cx="2309813" cy="487362"/>
            <a:chOff x="5813425" y="1394378"/>
            <a:chExt cx="2309812" cy="487363"/>
          </a:xfrm>
        </p:grpSpPr>
        <p:pic>
          <p:nvPicPr>
            <p:cNvPr id="48149" name="Picture 12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9801"/>
            <a:stretch>
              <a:fillRect/>
            </a:stretch>
          </p:blipFill>
          <p:spPr bwMode="auto">
            <a:xfrm>
              <a:off x="5861050" y="1394378"/>
              <a:ext cx="2143125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50" name="文本框 2"/>
            <p:cNvSpPr txBox="1">
              <a:spLocks noChangeArrowheads="1"/>
            </p:cNvSpPr>
            <p:nvPr/>
          </p:nvSpPr>
          <p:spPr bwMode="auto">
            <a:xfrm>
              <a:off x="5813425" y="1456291"/>
              <a:ext cx="254000" cy="41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>
                  <a:solidFill>
                    <a:prstClr val="black"/>
                  </a:solidFill>
                  <a:latin typeface="Times New Roman" panose="02020603050405020304"/>
                </a:rPr>
                <a:t>A</a:t>
              </a:r>
            </a:p>
          </p:txBody>
        </p:sp>
        <p:sp>
          <p:nvSpPr>
            <p:cNvPr id="48151" name="文本框 3"/>
            <p:cNvSpPr txBox="1">
              <a:spLocks noChangeArrowheads="1"/>
            </p:cNvSpPr>
            <p:nvPr/>
          </p:nvSpPr>
          <p:spPr bwMode="auto">
            <a:xfrm>
              <a:off x="6727825" y="1459466"/>
              <a:ext cx="409575" cy="414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>
                  <a:solidFill>
                    <a:prstClr val="black"/>
                  </a:solidFill>
                  <a:latin typeface="Times New Roman" panose="02020603050405020304"/>
                </a:rPr>
                <a:t>C</a:t>
              </a:r>
            </a:p>
          </p:txBody>
        </p:sp>
        <p:sp>
          <p:nvSpPr>
            <p:cNvPr id="48152" name="文本框 4"/>
            <p:cNvSpPr txBox="1">
              <a:spLocks noChangeArrowheads="1"/>
            </p:cNvSpPr>
            <p:nvPr/>
          </p:nvSpPr>
          <p:spPr bwMode="auto">
            <a:xfrm>
              <a:off x="7715250" y="1467403"/>
              <a:ext cx="407987" cy="414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>
                  <a:solidFill>
                    <a:prstClr val="black"/>
                  </a:solidFill>
                  <a:latin typeface="Times New Roman" panose="02020603050405020304"/>
                </a:rPr>
                <a:t>B</a:t>
              </a:r>
            </a:p>
          </p:txBody>
        </p:sp>
      </p:grpSp>
      <p:grpSp>
        <p:nvGrpSpPr>
          <p:cNvPr id="4" name="组合 3"/>
          <p:cNvGrpSpPr/>
          <p:nvPr/>
        </p:nvGrpSpPr>
        <p:grpSpPr bwMode="auto">
          <a:xfrm>
            <a:off x="673909" y="2344491"/>
            <a:ext cx="8565882" cy="2434931"/>
            <a:chOff x="2402" y="4238"/>
            <a:chExt cx="12381" cy="5113"/>
          </a:xfrm>
        </p:grpSpPr>
        <p:grpSp>
          <p:nvGrpSpPr>
            <p:cNvPr id="48139" name="组合 2"/>
            <p:cNvGrpSpPr/>
            <p:nvPr/>
          </p:nvGrpSpPr>
          <p:grpSpPr bwMode="auto">
            <a:xfrm>
              <a:off x="2402" y="4238"/>
              <a:ext cx="12381" cy="5113"/>
              <a:chOff x="2402" y="4238"/>
              <a:chExt cx="12381" cy="5113"/>
            </a:xfrm>
          </p:grpSpPr>
          <p:sp>
            <p:nvSpPr>
              <p:cNvPr id="48141" name="Rectangle 11"/>
              <p:cNvSpPr>
                <a:spLocks noChangeArrowheads="1"/>
              </p:cNvSpPr>
              <p:nvPr/>
            </p:nvSpPr>
            <p:spPr bwMode="auto">
              <a:xfrm>
                <a:off x="2402" y="4238"/>
                <a:ext cx="12381" cy="44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ts val="3800"/>
                  </a:lnSpc>
                  <a:buFontTx/>
                  <a:buNone/>
                </a:pPr>
                <a:r>
                  <a:rPr lang="zh-CN" altLang="en-US" sz="2400" b="1" dirty="0" smtClean="0">
                    <a:solidFill>
                      <a:prstClr val="black"/>
                    </a:solidFill>
                    <a:latin typeface="Times New Roman" panose="02020603050405020304"/>
                    <a:ea typeface="楷体" panose="02010609060101010101" pitchFamily="49" charset="-122"/>
                  </a:rPr>
                  <a:t>如</a:t>
                </a:r>
                <a:r>
                  <a:rPr lang="zh-CN" altLang="en-US" sz="2400" b="1" dirty="0">
                    <a:solidFill>
                      <a:prstClr val="black"/>
                    </a:solidFill>
                    <a:latin typeface="Times New Roman" panose="02020603050405020304"/>
                    <a:ea typeface="楷体" panose="02010609060101010101" pitchFamily="49" charset="-122"/>
                  </a:rPr>
                  <a:t>图，下列说法，不能判断点</a:t>
                </a:r>
                <a:r>
                  <a:rPr lang="en-US" altLang="zh-CN" sz="2400" b="1" i="1" dirty="0">
                    <a:solidFill>
                      <a:prstClr val="black"/>
                    </a:solidFill>
                    <a:latin typeface="Times New Roman" panose="02020603050405020304"/>
                    <a:ea typeface="楷体" panose="02010609060101010101" pitchFamily="49" charset="-122"/>
                  </a:rPr>
                  <a:t>C</a:t>
                </a:r>
                <a:r>
                  <a:rPr lang="en-US" altLang="zh-CN" sz="2400" b="1" dirty="0">
                    <a:solidFill>
                      <a:prstClr val="black"/>
                    </a:solidFill>
                    <a:latin typeface="Times New Roman" panose="02020603050405020304"/>
                    <a:ea typeface="楷体" panose="02010609060101010101" pitchFamily="49" charset="-122"/>
                  </a:rPr>
                  <a:t> </a:t>
                </a:r>
                <a:r>
                  <a:rPr lang="zh-CN" altLang="en-US" sz="2400" b="1" dirty="0">
                    <a:solidFill>
                      <a:prstClr val="black"/>
                    </a:solidFill>
                    <a:latin typeface="Times New Roman" panose="02020603050405020304"/>
                    <a:ea typeface="楷体" panose="02010609060101010101" pitchFamily="49" charset="-122"/>
                  </a:rPr>
                  <a:t>是线段</a:t>
                </a:r>
                <a:r>
                  <a:rPr lang="en-US" altLang="zh-CN" sz="2400" b="1" i="1" dirty="0">
                    <a:solidFill>
                      <a:prstClr val="black"/>
                    </a:solidFill>
                    <a:latin typeface="Times New Roman" panose="02020603050405020304"/>
                    <a:ea typeface="楷体" panose="02010609060101010101" pitchFamily="49" charset="-122"/>
                  </a:rPr>
                  <a:t>AB</a:t>
                </a:r>
                <a:r>
                  <a:rPr lang="en-US" altLang="zh-CN" sz="2400" b="1" dirty="0">
                    <a:solidFill>
                      <a:prstClr val="black"/>
                    </a:solidFill>
                    <a:latin typeface="Times New Roman" panose="02020603050405020304"/>
                    <a:ea typeface="楷体" panose="02010609060101010101" pitchFamily="49" charset="-122"/>
                  </a:rPr>
                  <a:t> </a:t>
                </a:r>
                <a:r>
                  <a:rPr lang="zh-CN" altLang="en-US" sz="2400" b="1" dirty="0">
                    <a:solidFill>
                      <a:prstClr val="black"/>
                    </a:solidFill>
                    <a:latin typeface="Times New Roman" panose="02020603050405020304"/>
                    <a:ea typeface="楷体" panose="02010609060101010101" pitchFamily="49" charset="-122"/>
                  </a:rPr>
                  <a:t>的中点的是  </a:t>
                </a:r>
                <a:r>
                  <a:rPr lang="en-US" altLang="zh-CN" sz="2400" b="1" dirty="0">
                    <a:solidFill>
                      <a:prstClr val="black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(</a:t>
                </a:r>
                <a:r>
                  <a:rPr lang="en-US" altLang="zh-CN" sz="2400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  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anose="02020603050405020304"/>
                  </a:rPr>
                  <a:t>  </a:t>
                </a:r>
                <a:r>
                  <a:rPr lang="en-US" altLang="zh-CN" sz="2400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  </a:t>
                </a:r>
                <a:r>
                  <a:rPr lang="en-US" altLang="zh-CN" sz="2400" dirty="0" smtClean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  </a:t>
                </a:r>
                <a:r>
                  <a:rPr lang="en-US" altLang="zh-CN" sz="2400" b="1" dirty="0" smtClean="0">
                    <a:solidFill>
                      <a:prstClr val="black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) </a:t>
                </a:r>
                <a:endParaRPr lang="en-US" altLang="zh-CN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3800"/>
                  </a:lnSpc>
                </a:pPr>
                <a:r>
                  <a:rPr lang="en-US" altLang="zh-CN" sz="2400" b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A. </a:t>
                </a:r>
                <a:r>
                  <a:rPr lang="en-US" altLang="zh-CN" sz="2400" b="1" i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AC </a:t>
                </a:r>
                <a:r>
                  <a:rPr lang="en-US" altLang="zh-CN" sz="2400" b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= </a:t>
                </a:r>
                <a:r>
                  <a:rPr lang="en-US" altLang="zh-CN" sz="2400" b="1" i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CB</a:t>
                </a:r>
                <a:r>
                  <a:rPr lang="en-US" altLang="zh-CN" sz="2400" b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                                  B. </a:t>
                </a:r>
                <a:r>
                  <a:rPr lang="en-US" altLang="zh-CN" sz="2400" b="1" i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AB </a:t>
                </a:r>
                <a:r>
                  <a:rPr lang="en-US" altLang="zh-CN" sz="2400" b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= 2 </a:t>
                </a:r>
                <a:r>
                  <a:rPr lang="en-US" altLang="zh-CN" sz="2400" b="1" i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AC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b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C. </a:t>
                </a:r>
                <a:r>
                  <a:rPr lang="en-US" altLang="zh-CN" sz="2400" b="1" i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AC </a:t>
                </a:r>
                <a:r>
                  <a:rPr lang="en-US" altLang="zh-CN" sz="2400" b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+ </a:t>
                </a:r>
                <a:r>
                  <a:rPr lang="en-US" altLang="zh-CN" sz="2400" b="1" i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CB </a:t>
                </a:r>
                <a:r>
                  <a:rPr lang="en-US" altLang="zh-CN" sz="2400" b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= </a:t>
                </a:r>
                <a:r>
                  <a:rPr lang="en-US" altLang="zh-CN" sz="2400" b="1" i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AB </a:t>
                </a:r>
                <a:r>
                  <a:rPr lang="en-US" altLang="zh-CN" sz="2400" b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                      </a:t>
                </a:r>
                <a:r>
                  <a:rPr lang="en-US" altLang="zh-CN" sz="2400" b="1" dirty="0" smtClean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  </a:t>
                </a:r>
                <a:r>
                  <a:rPr lang="en-US" altLang="zh-CN" sz="2400" b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D. </a:t>
                </a:r>
                <a:r>
                  <a:rPr lang="en-US" altLang="zh-CN" sz="2400" b="1" i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CB </a:t>
                </a:r>
                <a:r>
                  <a:rPr lang="en-US" altLang="zh-CN" sz="2400" b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=    </a:t>
                </a:r>
                <a:r>
                  <a:rPr lang="en-US" altLang="zh-CN" sz="2400" b="1" i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AB</a:t>
                </a:r>
                <a:r>
                  <a:rPr lang="en-US" altLang="zh-CN" sz="2400" b="1" dirty="0">
                    <a:solidFill>
                      <a:prstClr val="black"/>
                    </a:solidFill>
                    <a:latin typeface="Times New Roman" panose="02020603050405020304"/>
                    <a:ea typeface="黑体" panose="02010609060101010101" pitchFamily="49" charset="-122"/>
                  </a:rPr>
                  <a:t> </a:t>
                </a:r>
              </a:p>
              <a:p>
                <a:pPr>
                  <a:spcBef>
                    <a:spcPct val="50000"/>
                  </a:spcBef>
                </a:pPr>
                <a:endParaRPr lang="zh-CN" altLang="en-US" sz="2100" dirty="0">
                  <a:solidFill>
                    <a:prstClr val="black"/>
                  </a:solidFill>
                  <a:latin typeface="Times New Roman" panose="02020603050405020304"/>
                  <a:ea typeface="黑体" panose="02010609060101010101" pitchFamily="49" charset="-122"/>
                </a:endParaRPr>
              </a:p>
            </p:txBody>
          </p:sp>
          <p:grpSp>
            <p:nvGrpSpPr>
              <p:cNvPr id="48142" name="Group 13"/>
              <p:cNvGrpSpPr/>
              <p:nvPr/>
            </p:nvGrpSpPr>
            <p:grpSpPr bwMode="auto">
              <a:xfrm>
                <a:off x="3925" y="8141"/>
                <a:ext cx="7446" cy="1210"/>
                <a:chOff x="1888" y="3374"/>
                <a:chExt cx="2978" cy="484"/>
              </a:xfrm>
            </p:grpSpPr>
            <p:sp>
              <p:nvSpPr>
                <p:cNvPr id="48143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1888" y="3374"/>
                  <a:ext cx="227" cy="4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50000"/>
                    </a:spcBef>
                  </a:pPr>
                  <a:r>
                    <a:rPr lang="en-US" altLang="zh-CN" sz="2100" i="1" dirty="0">
                      <a:solidFill>
                        <a:prstClr val="black"/>
                      </a:solidFill>
                      <a:latin typeface="Times New Roman" panose="02020603050405020304"/>
                      <a:ea typeface="黑体" panose="02010609060101010101" pitchFamily="49" charset="-122"/>
                    </a:rPr>
                    <a:t>A</a:t>
                  </a:r>
                </a:p>
              </p:txBody>
            </p:sp>
            <p:grpSp>
              <p:nvGrpSpPr>
                <p:cNvPr id="48144" name="Group 15"/>
                <p:cNvGrpSpPr/>
                <p:nvPr/>
              </p:nvGrpSpPr>
              <p:grpSpPr bwMode="auto">
                <a:xfrm>
                  <a:off x="2023" y="3374"/>
                  <a:ext cx="2843" cy="484"/>
                  <a:chOff x="2023" y="3374"/>
                  <a:chExt cx="2843" cy="484"/>
                </a:xfrm>
              </p:grpSpPr>
              <p:sp>
                <p:nvSpPr>
                  <p:cNvPr id="48145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2023" y="3464"/>
                    <a:ext cx="1361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oval" w="med" len="med"/>
                    <a:tailEnd type="oval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eaLnBrk="0" hangingPunct="0">
                      <a:buFontTx/>
                      <a:buNone/>
                    </a:pPr>
                    <a:endParaRPr lang="zh-CN" altLang="en-US">
                      <a:solidFill>
                        <a:prstClr val="black"/>
                      </a:solidFill>
                      <a:latin typeface="Times New Roman" panose="02020603050405020304"/>
                    </a:endParaRPr>
                  </a:p>
                </p:txBody>
              </p:sp>
              <p:sp>
                <p:nvSpPr>
                  <p:cNvPr id="48146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3384" y="3471"/>
                    <a:ext cx="1361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 type="oval" w="med" len="med"/>
                    <a:tailEnd type="oval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eaLnBrk="0" hangingPunct="0">
                      <a:buFontTx/>
                      <a:buNone/>
                    </a:pPr>
                    <a:endParaRPr lang="zh-CN" altLang="en-US">
                      <a:solidFill>
                        <a:prstClr val="black"/>
                      </a:solidFill>
                      <a:latin typeface="Times New Roman" panose="02020603050405020304"/>
                    </a:endParaRPr>
                  </a:p>
                </p:txBody>
              </p:sp>
              <p:sp>
                <p:nvSpPr>
                  <p:cNvPr id="48147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48" y="3374"/>
                    <a:ext cx="227" cy="48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>
                      <a:lnSpc>
                        <a:spcPct val="150000"/>
                      </a:lnSpc>
                      <a:spcBef>
                        <a:spcPct val="50000"/>
                      </a:spcBef>
                    </a:pPr>
                    <a:r>
                      <a:rPr lang="en-US" altLang="zh-CN" sz="2100" i="1">
                        <a:solidFill>
                          <a:prstClr val="black"/>
                        </a:solidFill>
                        <a:latin typeface="Times New Roman" panose="02020603050405020304"/>
                        <a:ea typeface="黑体" panose="02010609060101010101" pitchFamily="49" charset="-122"/>
                      </a:rPr>
                      <a:t>C</a:t>
                    </a:r>
                  </a:p>
                </p:txBody>
              </p:sp>
              <p:sp>
                <p:nvSpPr>
                  <p:cNvPr id="48148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39" y="3374"/>
                    <a:ext cx="227" cy="48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>
                      <a:lnSpc>
                        <a:spcPct val="150000"/>
                      </a:lnSpc>
                      <a:spcBef>
                        <a:spcPct val="50000"/>
                      </a:spcBef>
                    </a:pPr>
                    <a:r>
                      <a:rPr lang="en-US" altLang="zh-CN" sz="2100" i="1">
                        <a:solidFill>
                          <a:prstClr val="black"/>
                        </a:solidFill>
                        <a:latin typeface="Times New Roman" panose="02020603050405020304"/>
                        <a:ea typeface="黑体" panose="02010609060101010101" pitchFamily="49" charset="-122"/>
                      </a:rPr>
                      <a:t>B</a:t>
                    </a:r>
                  </a:p>
                </p:txBody>
              </p:sp>
            </p:grpSp>
          </p:grpSp>
        </p:grpSp>
        <p:graphicFrame>
          <p:nvGraphicFramePr>
            <p:cNvPr id="48140" name="对象 5">
              <a:hlinkClick r:id="" action="ppaction://ole?verb=1"/>
            </p:cNvPr>
            <p:cNvGraphicFramePr>
              <a:graphicFrameLocks noChangeAspect="1"/>
            </p:cNvGraphicFramePr>
            <p:nvPr/>
          </p:nvGraphicFramePr>
          <p:xfrm>
            <a:off x="10013" y="6291"/>
            <a:ext cx="547" cy="14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10" r:id="rId4" imgW="152400" imgH="393700" progId="Equation.KSEE3">
                    <p:embed/>
                  </p:oleObj>
                </mc:Choice>
                <mc:Fallback>
                  <p:oleObj r:id="rId4" imgW="152400" imgH="393700" progId="Equation.KSEE3">
                    <p:embed/>
                    <p:pic>
                      <p:nvPicPr>
                        <p:cNvPr id="0" name="图片 7899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13" y="6291"/>
                          <a:ext cx="547" cy="14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8403083" y="2401432"/>
            <a:ext cx="4079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C</a:t>
            </a: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70" y="985228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70" y="2401432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9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9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9360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126"/>
          <p:cNvSpPr txBox="1">
            <a:spLocks noChangeArrowheads="1"/>
          </p:cNvSpPr>
          <p:nvPr/>
        </p:nvSpPr>
        <p:spPr bwMode="auto">
          <a:xfrm>
            <a:off x="1043608" y="1131590"/>
            <a:ext cx="7920037" cy="106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8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图，线段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=4 cm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BC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= 6 cm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，若点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为线段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的中点，点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E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为线段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BC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的中点，求线段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DE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的长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grpSp>
        <p:nvGrpSpPr>
          <p:cNvPr id="49155" name="组合 10"/>
          <p:cNvGrpSpPr/>
          <p:nvPr/>
        </p:nvGrpSpPr>
        <p:grpSpPr bwMode="auto">
          <a:xfrm>
            <a:off x="2181061" y="2664125"/>
            <a:ext cx="3944937" cy="471488"/>
            <a:chOff x="3000" y="4166"/>
            <a:chExt cx="8283" cy="990"/>
          </a:xfrm>
        </p:grpSpPr>
        <p:grpSp>
          <p:nvGrpSpPr>
            <p:cNvPr id="49160" name="组合 7"/>
            <p:cNvGrpSpPr/>
            <p:nvPr/>
          </p:nvGrpSpPr>
          <p:grpSpPr bwMode="auto">
            <a:xfrm>
              <a:off x="3311" y="4166"/>
              <a:ext cx="7671" cy="140"/>
              <a:chOff x="2633" y="4505"/>
              <a:chExt cx="7671" cy="140"/>
            </a:xfrm>
          </p:grpSpPr>
          <p:sp>
            <p:nvSpPr>
              <p:cNvPr id="49162" name="Line 56"/>
              <p:cNvSpPr>
                <a:spLocks noChangeShapeType="1"/>
              </p:cNvSpPr>
              <p:nvPr/>
            </p:nvSpPr>
            <p:spPr bwMode="auto">
              <a:xfrm>
                <a:off x="2733" y="4582"/>
                <a:ext cx="3004" cy="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163" name="Line 56"/>
              <p:cNvSpPr>
                <a:spLocks noChangeShapeType="1"/>
              </p:cNvSpPr>
              <p:nvPr/>
            </p:nvSpPr>
            <p:spPr bwMode="auto">
              <a:xfrm>
                <a:off x="5832" y="4571"/>
                <a:ext cx="4357" cy="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164" name="椭圆 5"/>
              <p:cNvSpPr>
                <a:spLocks noChangeArrowheads="1"/>
              </p:cNvSpPr>
              <p:nvPr/>
            </p:nvSpPr>
            <p:spPr bwMode="auto">
              <a:xfrm>
                <a:off x="2633" y="4519"/>
                <a:ext cx="119" cy="11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lIns="68580" tIns="34290" rIns="68580" bIns="3429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165" name="椭圆 2"/>
              <p:cNvSpPr>
                <a:spLocks noChangeArrowheads="1"/>
              </p:cNvSpPr>
              <p:nvPr/>
            </p:nvSpPr>
            <p:spPr bwMode="auto">
              <a:xfrm>
                <a:off x="5717" y="4526"/>
                <a:ext cx="119" cy="11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lIns="68580" tIns="34290" rIns="68580" bIns="3429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166" name="椭圆 3"/>
              <p:cNvSpPr>
                <a:spLocks noChangeArrowheads="1"/>
              </p:cNvSpPr>
              <p:nvPr/>
            </p:nvSpPr>
            <p:spPr bwMode="auto">
              <a:xfrm>
                <a:off x="10185" y="4513"/>
                <a:ext cx="119" cy="11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lIns="68580" tIns="34290" rIns="68580" bIns="3429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167" name="椭圆 4"/>
              <p:cNvSpPr>
                <a:spLocks noChangeArrowheads="1"/>
              </p:cNvSpPr>
              <p:nvPr/>
            </p:nvSpPr>
            <p:spPr bwMode="auto">
              <a:xfrm>
                <a:off x="4187" y="4526"/>
                <a:ext cx="119" cy="11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lIns="68580" tIns="34290" rIns="68580" bIns="3429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168" name="椭圆 6"/>
              <p:cNvSpPr>
                <a:spLocks noChangeArrowheads="1"/>
              </p:cNvSpPr>
              <p:nvPr/>
            </p:nvSpPr>
            <p:spPr bwMode="auto">
              <a:xfrm>
                <a:off x="7951" y="4505"/>
                <a:ext cx="119" cy="11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lIns="68580" tIns="34290" rIns="68580" bIns="3429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9161" name="文本框 8"/>
            <p:cNvSpPr txBox="1">
              <a:spLocks noChangeArrowheads="1"/>
            </p:cNvSpPr>
            <p:nvPr/>
          </p:nvSpPr>
          <p:spPr bwMode="auto">
            <a:xfrm>
              <a:off x="3000" y="4283"/>
              <a:ext cx="8283" cy="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        D         B             E             C</a:t>
              </a:r>
            </a:p>
          </p:txBody>
        </p:sp>
      </p:grpSp>
      <p:sp>
        <p:nvSpPr>
          <p:cNvPr id="25612" name="文本框 9"/>
          <p:cNvSpPr txBox="1">
            <a:spLocks noChangeArrowheads="1"/>
          </p:cNvSpPr>
          <p:nvPr/>
        </p:nvSpPr>
        <p:spPr bwMode="auto">
          <a:xfrm>
            <a:off x="1976265" y="3897613"/>
            <a:ext cx="47879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答案：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DE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的长为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 cm</a:t>
            </a: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21" y="1170180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文本框 1"/>
          <p:cNvSpPr txBox="1">
            <a:spLocks noChangeArrowheads="1"/>
          </p:cNvSpPr>
          <p:nvPr/>
        </p:nvSpPr>
        <p:spPr bwMode="auto">
          <a:xfrm>
            <a:off x="580607" y="1563638"/>
            <a:ext cx="8513327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 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如图，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,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是线段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AD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上两点，且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：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：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CD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=3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：2：5，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E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,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F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分别是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,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CD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的中点，且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EF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=24，求线段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,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BC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,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CD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的长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4079557" y="2786104"/>
            <a:ext cx="4071937" cy="407988"/>
            <a:chOff x="2517" y="3870"/>
            <a:chExt cx="8550" cy="854"/>
          </a:xfrm>
        </p:grpSpPr>
        <p:grpSp>
          <p:nvGrpSpPr>
            <p:cNvPr id="50193" name="Group 54"/>
            <p:cNvGrpSpPr/>
            <p:nvPr/>
          </p:nvGrpSpPr>
          <p:grpSpPr bwMode="auto">
            <a:xfrm>
              <a:off x="2517" y="3932"/>
              <a:ext cx="8550" cy="792"/>
              <a:chOff x="1561" y="1326"/>
              <a:chExt cx="2239" cy="317"/>
            </a:xfrm>
          </p:grpSpPr>
          <p:sp>
            <p:nvSpPr>
              <p:cNvPr id="50200" name="Line 56"/>
              <p:cNvSpPr>
                <a:spLocks noChangeShapeType="1"/>
              </p:cNvSpPr>
              <p:nvPr/>
            </p:nvSpPr>
            <p:spPr bwMode="auto">
              <a:xfrm>
                <a:off x="1693" y="1326"/>
                <a:ext cx="2004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50201" name="Group 57"/>
              <p:cNvGrpSpPr/>
              <p:nvPr/>
            </p:nvGrpSpPr>
            <p:grpSpPr bwMode="auto">
              <a:xfrm>
                <a:off x="1807" y="1356"/>
                <a:ext cx="1524" cy="287"/>
                <a:chOff x="1807" y="1356"/>
                <a:chExt cx="1524" cy="287"/>
              </a:xfrm>
            </p:grpSpPr>
            <p:sp>
              <p:nvSpPr>
                <p:cNvPr id="50212" name="Rectangle 58"/>
                <p:cNvSpPr>
                  <a:spLocks noChangeArrowheads="1"/>
                </p:cNvSpPr>
                <p:nvPr/>
              </p:nvSpPr>
              <p:spPr bwMode="auto">
                <a:xfrm>
                  <a:off x="3056" y="1411"/>
                  <a:ext cx="0" cy="2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 b="1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50213" name="Rectangle 59"/>
                <p:cNvSpPr>
                  <a:spLocks noChangeArrowheads="1"/>
                </p:cNvSpPr>
                <p:nvPr/>
              </p:nvSpPr>
              <p:spPr bwMode="auto">
                <a:xfrm>
                  <a:off x="3044" y="1356"/>
                  <a:ext cx="287" cy="2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 dirty="0">
                      <a:solidFill>
                        <a:srgbClr val="000000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F</a:t>
                  </a:r>
                </a:p>
              </p:txBody>
            </p:sp>
            <p:sp>
              <p:nvSpPr>
                <p:cNvPr id="50214" name="Rectangle 59"/>
                <p:cNvSpPr>
                  <a:spLocks noChangeArrowheads="1"/>
                </p:cNvSpPr>
                <p:nvPr/>
              </p:nvSpPr>
              <p:spPr bwMode="auto">
                <a:xfrm>
                  <a:off x="1807" y="1364"/>
                  <a:ext cx="287" cy="2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 dirty="0">
                      <a:solidFill>
                        <a:srgbClr val="000000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E</a:t>
                  </a:r>
                </a:p>
              </p:txBody>
            </p:sp>
          </p:grpSp>
          <p:grpSp>
            <p:nvGrpSpPr>
              <p:cNvPr id="50202" name="Group 60"/>
              <p:cNvGrpSpPr/>
              <p:nvPr/>
            </p:nvGrpSpPr>
            <p:grpSpPr bwMode="auto">
              <a:xfrm>
                <a:off x="2174" y="1365"/>
                <a:ext cx="574" cy="274"/>
                <a:chOff x="2174" y="1365"/>
                <a:chExt cx="574" cy="274"/>
              </a:xfrm>
            </p:grpSpPr>
            <p:sp>
              <p:nvSpPr>
                <p:cNvPr id="50209" name="Rectangle 61"/>
                <p:cNvSpPr>
                  <a:spLocks noChangeArrowheads="1"/>
                </p:cNvSpPr>
                <p:nvPr/>
              </p:nvSpPr>
              <p:spPr bwMode="auto">
                <a:xfrm>
                  <a:off x="2417" y="1368"/>
                  <a:ext cx="0" cy="2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 b="1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50210" name="Rectangle 62"/>
                <p:cNvSpPr>
                  <a:spLocks noChangeArrowheads="1"/>
                </p:cNvSpPr>
                <p:nvPr/>
              </p:nvSpPr>
              <p:spPr bwMode="auto">
                <a:xfrm>
                  <a:off x="2567" y="1368"/>
                  <a:ext cx="181" cy="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>
                      <a:solidFill>
                        <a:srgbClr val="000000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C</a:t>
                  </a:r>
                </a:p>
              </p:txBody>
            </p:sp>
            <p:sp>
              <p:nvSpPr>
                <p:cNvPr id="50211" name="Rectangle 62"/>
                <p:cNvSpPr>
                  <a:spLocks noChangeArrowheads="1"/>
                </p:cNvSpPr>
                <p:nvPr/>
              </p:nvSpPr>
              <p:spPr bwMode="auto">
                <a:xfrm>
                  <a:off x="2174" y="1365"/>
                  <a:ext cx="181" cy="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 dirty="0">
                      <a:solidFill>
                        <a:srgbClr val="000000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B</a:t>
                  </a:r>
                </a:p>
              </p:txBody>
            </p:sp>
          </p:grpSp>
          <p:grpSp>
            <p:nvGrpSpPr>
              <p:cNvPr id="50203" name="Group 63"/>
              <p:cNvGrpSpPr/>
              <p:nvPr/>
            </p:nvGrpSpPr>
            <p:grpSpPr bwMode="auto">
              <a:xfrm>
                <a:off x="3591" y="1366"/>
                <a:ext cx="209" cy="277"/>
                <a:chOff x="3591" y="1366"/>
                <a:chExt cx="209" cy="277"/>
              </a:xfrm>
            </p:grpSpPr>
            <p:sp>
              <p:nvSpPr>
                <p:cNvPr id="50207" name="Rectangle 64"/>
                <p:cNvSpPr>
                  <a:spLocks noChangeArrowheads="1"/>
                </p:cNvSpPr>
                <p:nvPr/>
              </p:nvSpPr>
              <p:spPr bwMode="auto">
                <a:xfrm>
                  <a:off x="3760" y="1411"/>
                  <a:ext cx="0" cy="2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 b="1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50208" name="Rectangle 65"/>
                <p:cNvSpPr>
                  <a:spLocks noChangeArrowheads="1"/>
                </p:cNvSpPr>
                <p:nvPr/>
              </p:nvSpPr>
              <p:spPr bwMode="auto">
                <a:xfrm>
                  <a:off x="3591" y="1366"/>
                  <a:ext cx="209" cy="2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>
                      <a:solidFill>
                        <a:srgbClr val="000000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D</a:t>
                  </a:r>
                </a:p>
              </p:txBody>
            </p:sp>
          </p:grpSp>
          <p:grpSp>
            <p:nvGrpSpPr>
              <p:cNvPr id="50204" name="Group 66"/>
              <p:cNvGrpSpPr/>
              <p:nvPr/>
            </p:nvGrpSpPr>
            <p:grpSpPr bwMode="auto">
              <a:xfrm>
                <a:off x="1561" y="1368"/>
                <a:ext cx="212" cy="271"/>
                <a:chOff x="1561" y="1368"/>
                <a:chExt cx="212" cy="271"/>
              </a:xfrm>
            </p:grpSpPr>
            <p:sp>
              <p:nvSpPr>
                <p:cNvPr id="50205" name="Rectangle 67"/>
                <p:cNvSpPr>
                  <a:spLocks noChangeArrowheads="1"/>
                </p:cNvSpPr>
                <p:nvPr/>
              </p:nvSpPr>
              <p:spPr bwMode="auto">
                <a:xfrm>
                  <a:off x="1735" y="1368"/>
                  <a:ext cx="0" cy="2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 b="1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50206" name="Rectangle 68"/>
                <p:cNvSpPr>
                  <a:spLocks noChangeArrowheads="1"/>
                </p:cNvSpPr>
                <p:nvPr/>
              </p:nvSpPr>
              <p:spPr bwMode="auto">
                <a:xfrm>
                  <a:off x="1561" y="1368"/>
                  <a:ext cx="212" cy="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>
                      <a:solidFill>
                        <a:srgbClr val="000000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A</a:t>
                  </a:r>
                </a:p>
              </p:txBody>
            </p:sp>
          </p:grpSp>
        </p:grpSp>
        <p:sp>
          <p:nvSpPr>
            <p:cNvPr id="50194" name="椭圆 1"/>
            <p:cNvSpPr>
              <a:spLocks noChangeArrowheads="1"/>
            </p:cNvSpPr>
            <p:nvPr/>
          </p:nvSpPr>
          <p:spPr bwMode="auto">
            <a:xfrm>
              <a:off x="2957" y="3887"/>
              <a:ext cx="117" cy="11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195" name="椭圆 2"/>
            <p:cNvSpPr>
              <a:spLocks noChangeArrowheads="1"/>
            </p:cNvSpPr>
            <p:nvPr/>
          </p:nvSpPr>
          <p:spPr bwMode="auto">
            <a:xfrm>
              <a:off x="6646" y="3885"/>
              <a:ext cx="117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196" name="椭圆 3"/>
            <p:cNvSpPr>
              <a:spLocks noChangeArrowheads="1"/>
            </p:cNvSpPr>
            <p:nvPr/>
          </p:nvSpPr>
          <p:spPr bwMode="auto">
            <a:xfrm>
              <a:off x="4048" y="3910"/>
              <a:ext cx="120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197" name="椭圆 4"/>
            <p:cNvSpPr>
              <a:spLocks noChangeArrowheads="1"/>
            </p:cNvSpPr>
            <p:nvPr/>
          </p:nvSpPr>
          <p:spPr bwMode="auto">
            <a:xfrm>
              <a:off x="10615" y="3870"/>
              <a:ext cx="120" cy="11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198" name="椭圆 2"/>
            <p:cNvSpPr>
              <a:spLocks noChangeArrowheads="1"/>
            </p:cNvSpPr>
            <p:nvPr/>
          </p:nvSpPr>
          <p:spPr bwMode="auto">
            <a:xfrm>
              <a:off x="5143" y="3886"/>
              <a:ext cx="117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199" name="椭圆 3"/>
            <p:cNvSpPr>
              <a:spLocks noChangeArrowheads="1"/>
            </p:cNvSpPr>
            <p:nvPr/>
          </p:nvSpPr>
          <p:spPr bwMode="auto">
            <a:xfrm>
              <a:off x="8668" y="3884"/>
              <a:ext cx="120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730233" y="1057275"/>
            <a:ext cx="6954838" cy="492125"/>
            <a:chOff x="701675" y="596900"/>
            <a:chExt cx="6954838" cy="492125"/>
          </a:xfrm>
        </p:grpSpPr>
        <p:grpSp>
          <p:nvGrpSpPr>
            <p:cNvPr id="50181" name="组合 6"/>
            <p:cNvGrpSpPr/>
            <p:nvPr/>
          </p:nvGrpSpPr>
          <p:grpSpPr bwMode="auto">
            <a:xfrm>
              <a:off x="701675" y="596900"/>
              <a:ext cx="1858963" cy="492125"/>
              <a:chOff x="427462" y="558483"/>
              <a:chExt cx="1858351" cy="491808"/>
            </a:xfrm>
          </p:grpSpPr>
          <p:grpSp>
            <p:nvGrpSpPr>
              <p:cNvPr id="50186" name="组合 5"/>
              <p:cNvGrpSpPr/>
              <p:nvPr/>
            </p:nvGrpSpPr>
            <p:grpSpPr bwMode="auto">
              <a:xfrm>
                <a:off x="468915" y="591581"/>
                <a:ext cx="1816898" cy="426248"/>
                <a:chOff x="2177651" y="-557614"/>
                <a:chExt cx="1816898" cy="426248"/>
              </a:xfrm>
            </p:grpSpPr>
            <p:sp>
              <p:nvSpPr>
                <p:cNvPr id="6" name="椭圆 5"/>
                <p:cNvSpPr/>
                <p:nvPr/>
              </p:nvSpPr>
              <p:spPr>
                <a:xfrm>
                  <a:off x="2177459" y="-557395"/>
                  <a:ext cx="426897" cy="42676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" name="椭圆 22"/>
                <p:cNvSpPr/>
                <p:nvPr/>
              </p:nvSpPr>
              <p:spPr>
                <a:xfrm>
                  <a:off x="2507550" y="-557395"/>
                  <a:ext cx="426897" cy="42676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4" name="椭圆 23"/>
                <p:cNvSpPr/>
                <p:nvPr/>
              </p:nvSpPr>
              <p:spPr>
                <a:xfrm>
                  <a:off x="2837642" y="-557395"/>
                  <a:ext cx="426897" cy="42676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7" name="椭圆 6"/>
                <p:cNvSpPr/>
                <p:nvPr/>
              </p:nvSpPr>
              <p:spPr>
                <a:xfrm>
                  <a:off x="3167733" y="-557395"/>
                  <a:ext cx="426897" cy="42676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3567652" y="-557395"/>
                  <a:ext cx="426897" cy="426762"/>
                </a:xfrm>
                <a:prstGeom prst="ellipse">
                  <a:avLst/>
                </a:pr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50187" name="文本框 11"/>
              <p:cNvSpPr txBox="1">
                <a:spLocks noChangeArrowheads="1"/>
              </p:cNvSpPr>
              <p:nvPr/>
            </p:nvSpPr>
            <p:spPr bwMode="auto">
              <a:xfrm>
                <a:off x="427462" y="558483"/>
                <a:ext cx="1829953" cy="491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dist" eaLnBrk="0" hangingPunct="0"/>
                <a:r>
                  <a:rPr lang="zh-CN" altLang="en-US" sz="2600" b="1">
                    <a:solidFill>
                      <a:prstClr val="white"/>
                    </a:solidFill>
                    <a:latin typeface="Times New Roman" pitchFamily="18" charset="0"/>
                    <a:cs typeface="Times New Roman" pitchFamily="18" charset="0"/>
                  </a:rPr>
                  <a:t>素养考点 </a:t>
                </a:r>
                <a:r>
                  <a:rPr lang="en-US" altLang="zh-CN" sz="2600" b="1">
                    <a:solidFill>
                      <a:prstClr val="white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zh-CN" altLang="en-US" sz="2600" b="1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0182" name="文本框 2"/>
            <p:cNvSpPr txBox="1">
              <a:spLocks noChangeArrowheads="1"/>
            </p:cNvSpPr>
            <p:nvPr/>
          </p:nvSpPr>
          <p:spPr bwMode="auto">
            <a:xfrm>
              <a:off x="2722563" y="623888"/>
              <a:ext cx="4933950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利用比例或倍分关系求线段的长度</a:t>
              </a:r>
            </a:p>
          </p:txBody>
        </p:sp>
      </p:grpSp>
      <p:sp>
        <p:nvSpPr>
          <p:cNvPr id="40" name="文本框 7"/>
          <p:cNvSpPr txBox="1">
            <a:spLocks noChangeArrowheads="1"/>
          </p:cNvSpPr>
          <p:nvPr/>
        </p:nvSpPr>
        <p:spPr bwMode="auto">
          <a:xfrm>
            <a:off x="511031" y="3507854"/>
            <a:ext cx="8475959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分</a:t>
            </a:r>
            <a:r>
              <a:rPr lang="zh-CN" altLang="en-US" sz="2000" b="1" dirty="0" smtClean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析</a:t>
            </a:r>
            <a:r>
              <a:rPr lang="zh-CN" altLang="en-US" sz="20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  <a:r>
              <a:rPr lang="zh-CN" alt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根据已知条件</a:t>
            </a:r>
            <a:r>
              <a:rPr lang="zh-CN" altLang="en-US" sz="2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AB</a:t>
            </a:r>
            <a:r>
              <a:rPr lang="zh-CN" alt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：</a:t>
            </a:r>
            <a:r>
              <a:rPr lang="zh-CN" altLang="en-US" sz="2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BC</a:t>
            </a:r>
            <a:r>
              <a:rPr lang="zh-CN" alt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：</a:t>
            </a:r>
            <a:r>
              <a:rPr lang="zh-CN" altLang="en-US" sz="2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CD</a:t>
            </a:r>
            <a:r>
              <a:rPr lang="zh-CN" alt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=3：2：5，不妨设</a:t>
            </a:r>
            <a:r>
              <a:rPr lang="en-US" altLang="zh-CN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AB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=3</a:t>
            </a:r>
            <a:r>
              <a:rPr lang="en-US" altLang="zh-CN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,</a:t>
            </a:r>
            <a:r>
              <a:rPr lang="en-US" altLang="zh-CN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BC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=2</a:t>
            </a:r>
            <a:r>
              <a:rPr lang="en-US" altLang="zh-CN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,</a:t>
            </a:r>
            <a:r>
              <a:rPr lang="en-US" altLang="zh-CN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CD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=5</a:t>
            </a:r>
            <a:r>
              <a:rPr lang="en-US" altLang="zh-CN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,</a:t>
            </a:r>
            <a:r>
              <a:rPr lang="zh-CN" alt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然后运用线段的和差倍分，用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含</a:t>
            </a:r>
            <a:r>
              <a:rPr lang="en-US" altLang="zh-CN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的代数式表示</a:t>
            </a:r>
            <a:r>
              <a:rPr lang="en-US" altLang="zh-CN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EF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的长</a:t>
            </a:r>
            <a:r>
              <a:rPr lang="zh-CN" alt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，从而得到一个关于</a:t>
            </a:r>
            <a:r>
              <a:rPr lang="en-US" altLang="zh-CN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的一元一次方程</a:t>
            </a:r>
            <a:r>
              <a:rPr lang="zh-CN" alt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，解方程，得到</a:t>
            </a:r>
            <a:r>
              <a:rPr lang="en-US" altLang="zh-CN" sz="2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zh-CN" alt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的值，即可得到所求各线段的长</a:t>
            </a:r>
            <a:r>
              <a:rPr lang="en-US" altLang="zh-CN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 bwMode="auto">
          <a:xfrm>
            <a:off x="5724128" y="1698743"/>
            <a:ext cx="3503217" cy="433045"/>
            <a:chOff x="2517" y="3870"/>
            <a:chExt cx="8550" cy="769"/>
          </a:xfrm>
        </p:grpSpPr>
        <p:grpSp>
          <p:nvGrpSpPr>
            <p:cNvPr id="51218" name="Group 54"/>
            <p:cNvGrpSpPr/>
            <p:nvPr/>
          </p:nvGrpSpPr>
          <p:grpSpPr bwMode="auto">
            <a:xfrm>
              <a:off x="2517" y="3934"/>
              <a:ext cx="8550" cy="705"/>
              <a:chOff x="1561" y="1326"/>
              <a:chExt cx="2239" cy="282"/>
            </a:xfrm>
          </p:grpSpPr>
          <p:sp>
            <p:nvSpPr>
              <p:cNvPr id="51225" name="Line 56"/>
              <p:cNvSpPr>
                <a:spLocks noChangeShapeType="1"/>
              </p:cNvSpPr>
              <p:nvPr/>
            </p:nvSpPr>
            <p:spPr bwMode="auto">
              <a:xfrm>
                <a:off x="1693" y="1326"/>
                <a:ext cx="2004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51226" name="Group 57"/>
              <p:cNvGrpSpPr/>
              <p:nvPr/>
            </p:nvGrpSpPr>
            <p:grpSpPr bwMode="auto">
              <a:xfrm>
                <a:off x="1807" y="1355"/>
                <a:ext cx="1524" cy="253"/>
                <a:chOff x="1807" y="1355"/>
                <a:chExt cx="1524" cy="253"/>
              </a:xfrm>
            </p:grpSpPr>
            <p:sp>
              <p:nvSpPr>
                <p:cNvPr id="51237" name="Rectangle 58"/>
                <p:cNvSpPr>
                  <a:spLocks noChangeArrowheads="1"/>
                </p:cNvSpPr>
                <p:nvPr/>
              </p:nvSpPr>
              <p:spPr bwMode="auto">
                <a:xfrm>
                  <a:off x="3056" y="1411"/>
                  <a:ext cx="0" cy="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 b="1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51238" name="Rectangle 59"/>
                <p:cNvSpPr>
                  <a:spLocks noChangeArrowheads="1"/>
                </p:cNvSpPr>
                <p:nvPr/>
              </p:nvSpPr>
              <p:spPr bwMode="auto">
                <a:xfrm>
                  <a:off x="3044" y="1355"/>
                  <a:ext cx="287" cy="2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 dirty="0">
                      <a:solidFill>
                        <a:srgbClr val="000000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F</a:t>
                  </a:r>
                </a:p>
              </p:txBody>
            </p:sp>
            <p:sp>
              <p:nvSpPr>
                <p:cNvPr id="51239" name="Rectangle 59"/>
                <p:cNvSpPr>
                  <a:spLocks noChangeArrowheads="1"/>
                </p:cNvSpPr>
                <p:nvPr/>
              </p:nvSpPr>
              <p:spPr bwMode="auto">
                <a:xfrm>
                  <a:off x="1807" y="1363"/>
                  <a:ext cx="287" cy="2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 dirty="0">
                      <a:solidFill>
                        <a:srgbClr val="000000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E</a:t>
                  </a:r>
                </a:p>
              </p:txBody>
            </p:sp>
          </p:grpSp>
          <p:grpSp>
            <p:nvGrpSpPr>
              <p:cNvPr id="51227" name="Group 60"/>
              <p:cNvGrpSpPr/>
              <p:nvPr/>
            </p:nvGrpSpPr>
            <p:grpSpPr bwMode="auto">
              <a:xfrm>
                <a:off x="2174" y="1365"/>
                <a:ext cx="574" cy="233"/>
                <a:chOff x="2174" y="1365"/>
                <a:chExt cx="574" cy="233"/>
              </a:xfrm>
            </p:grpSpPr>
            <p:sp>
              <p:nvSpPr>
                <p:cNvPr id="51234" name="Rectangle 61"/>
                <p:cNvSpPr>
                  <a:spLocks noChangeArrowheads="1"/>
                </p:cNvSpPr>
                <p:nvPr/>
              </p:nvSpPr>
              <p:spPr bwMode="auto">
                <a:xfrm>
                  <a:off x="2417" y="1368"/>
                  <a:ext cx="0" cy="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 b="1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51235" name="Rectangle 62"/>
                <p:cNvSpPr>
                  <a:spLocks noChangeArrowheads="1"/>
                </p:cNvSpPr>
                <p:nvPr/>
              </p:nvSpPr>
              <p:spPr bwMode="auto">
                <a:xfrm>
                  <a:off x="2567" y="1368"/>
                  <a:ext cx="181" cy="2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 dirty="0">
                      <a:solidFill>
                        <a:srgbClr val="000000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C</a:t>
                  </a:r>
                </a:p>
              </p:txBody>
            </p:sp>
            <p:sp>
              <p:nvSpPr>
                <p:cNvPr id="51236" name="Rectangle 62"/>
                <p:cNvSpPr>
                  <a:spLocks noChangeArrowheads="1"/>
                </p:cNvSpPr>
                <p:nvPr/>
              </p:nvSpPr>
              <p:spPr bwMode="auto">
                <a:xfrm>
                  <a:off x="2174" y="1365"/>
                  <a:ext cx="181" cy="2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 dirty="0">
                      <a:solidFill>
                        <a:srgbClr val="000000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B</a:t>
                  </a:r>
                </a:p>
              </p:txBody>
            </p:sp>
          </p:grpSp>
          <p:grpSp>
            <p:nvGrpSpPr>
              <p:cNvPr id="51228" name="Group 63"/>
              <p:cNvGrpSpPr/>
              <p:nvPr/>
            </p:nvGrpSpPr>
            <p:grpSpPr bwMode="auto">
              <a:xfrm>
                <a:off x="3591" y="1366"/>
                <a:ext cx="209" cy="242"/>
                <a:chOff x="3591" y="1366"/>
                <a:chExt cx="209" cy="242"/>
              </a:xfrm>
            </p:grpSpPr>
            <p:sp>
              <p:nvSpPr>
                <p:cNvPr id="51232" name="Rectangle 64"/>
                <p:cNvSpPr>
                  <a:spLocks noChangeArrowheads="1"/>
                </p:cNvSpPr>
                <p:nvPr/>
              </p:nvSpPr>
              <p:spPr bwMode="auto">
                <a:xfrm>
                  <a:off x="3760" y="1411"/>
                  <a:ext cx="0" cy="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 b="1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51233" name="Rectangle 65"/>
                <p:cNvSpPr>
                  <a:spLocks noChangeArrowheads="1"/>
                </p:cNvSpPr>
                <p:nvPr/>
              </p:nvSpPr>
              <p:spPr bwMode="auto">
                <a:xfrm>
                  <a:off x="3591" y="1366"/>
                  <a:ext cx="209" cy="2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>
                      <a:solidFill>
                        <a:srgbClr val="000000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D</a:t>
                  </a:r>
                </a:p>
              </p:txBody>
            </p:sp>
          </p:grpSp>
          <p:grpSp>
            <p:nvGrpSpPr>
              <p:cNvPr id="51229" name="Group 66"/>
              <p:cNvGrpSpPr/>
              <p:nvPr/>
            </p:nvGrpSpPr>
            <p:grpSpPr bwMode="auto">
              <a:xfrm>
                <a:off x="1561" y="1368"/>
                <a:ext cx="212" cy="230"/>
                <a:chOff x="1561" y="1368"/>
                <a:chExt cx="212" cy="230"/>
              </a:xfrm>
            </p:grpSpPr>
            <p:sp>
              <p:nvSpPr>
                <p:cNvPr id="51230" name="Rectangle 67"/>
                <p:cNvSpPr>
                  <a:spLocks noChangeArrowheads="1"/>
                </p:cNvSpPr>
                <p:nvPr/>
              </p:nvSpPr>
              <p:spPr bwMode="auto">
                <a:xfrm>
                  <a:off x="1735" y="1368"/>
                  <a:ext cx="0" cy="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 b="1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51231" name="Rectangle 68"/>
                <p:cNvSpPr>
                  <a:spLocks noChangeArrowheads="1"/>
                </p:cNvSpPr>
                <p:nvPr/>
              </p:nvSpPr>
              <p:spPr bwMode="auto">
                <a:xfrm>
                  <a:off x="1561" y="1368"/>
                  <a:ext cx="212" cy="2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 dirty="0">
                      <a:solidFill>
                        <a:srgbClr val="000000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A</a:t>
                  </a:r>
                </a:p>
              </p:txBody>
            </p:sp>
          </p:grpSp>
        </p:grpSp>
        <p:sp>
          <p:nvSpPr>
            <p:cNvPr id="51219" name="椭圆 1"/>
            <p:cNvSpPr>
              <a:spLocks noChangeArrowheads="1"/>
            </p:cNvSpPr>
            <p:nvPr/>
          </p:nvSpPr>
          <p:spPr bwMode="auto">
            <a:xfrm>
              <a:off x="2957" y="3887"/>
              <a:ext cx="117" cy="11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220" name="椭圆 2"/>
            <p:cNvSpPr>
              <a:spLocks noChangeArrowheads="1"/>
            </p:cNvSpPr>
            <p:nvPr/>
          </p:nvSpPr>
          <p:spPr bwMode="auto">
            <a:xfrm>
              <a:off x="6646" y="3885"/>
              <a:ext cx="117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221" name="椭圆 3"/>
            <p:cNvSpPr>
              <a:spLocks noChangeArrowheads="1"/>
            </p:cNvSpPr>
            <p:nvPr/>
          </p:nvSpPr>
          <p:spPr bwMode="auto">
            <a:xfrm>
              <a:off x="4048" y="3910"/>
              <a:ext cx="120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222" name="椭圆 4"/>
            <p:cNvSpPr>
              <a:spLocks noChangeArrowheads="1"/>
            </p:cNvSpPr>
            <p:nvPr/>
          </p:nvSpPr>
          <p:spPr bwMode="auto">
            <a:xfrm>
              <a:off x="10615" y="3870"/>
              <a:ext cx="120" cy="11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223" name="椭圆 2"/>
            <p:cNvSpPr>
              <a:spLocks noChangeArrowheads="1"/>
            </p:cNvSpPr>
            <p:nvPr/>
          </p:nvSpPr>
          <p:spPr bwMode="auto">
            <a:xfrm>
              <a:off x="5143" y="3886"/>
              <a:ext cx="117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224" name="椭圆 3"/>
            <p:cNvSpPr>
              <a:spLocks noChangeArrowheads="1"/>
            </p:cNvSpPr>
            <p:nvPr/>
          </p:nvSpPr>
          <p:spPr bwMode="auto">
            <a:xfrm>
              <a:off x="8668" y="3884"/>
              <a:ext cx="120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934034" y="1040530"/>
            <a:ext cx="47900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解：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设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AB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=3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BC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=2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CD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=5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，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934034" y="1670677"/>
            <a:ext cx="44566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因为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E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,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F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分别是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AB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,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CD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的中点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，</a:t>
            </a: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934034" y="2267177"/>
            <a:ext cx="2577458" cy="682625"/>
            <a:chOff x="2220" y="4751"/>
            <a:chExt cx="5413" cy="1436"/>
          </a:xfrm>
        </p:grpSpPr>
        <p:sp>
          <p:nvSpPr>
            <p:cNvPr id="51216" name="文本框 9"/>
            <p:cNvSpPr txBox="1">
              <a:spLocks noChangeArrowheads="1"/>
            </p:cNvSpPr>
            <p:nvPr/>
          </p:nvSpPr>
          <p:spPr bwMode="auto">
            <a:xfrm>
              <a:off x="2220" y="4984"/>
              <a:ext cx="1687" cy="9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所以</a:t>
              </a:r>
            </a:p>
          </p:txBody>
        </p:sp>
        <p:graphicFrame>
          <p:nvGraphicFramePr>
            <p:cNvPr id="51217" name="对象 10">
              <a:hlinkClick r:id="" action="ppaction://ole?verb=1"/>
            </p:cNvPr>
            <p:cNvGraphicFramePr>
              <a:graphicFrameLocks noChangeAspect="1"/>
            </p:cNvGraphicFramePr>
            <p:nvPr/>
          </p:nvGraphicFramePr>
          <p:xfrm>
            <a:off x="3605" y="4751"/>
            <a:ext cx="4028" cy="14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350" r:id="rId3" imgW="1104900" imgH="393700" progId="Equation.KSEE3">
                    <p:embed/>
                  </p:oleObj>
                </mc:Choice>
                <mc:Fallback>
                  <p:oleObj r:id="rId3" imgW="1104900" imgH="393700" progId="Equation.KSEE3">
                    <p:embed/>
                    <p:pic>
                      <p:nvPicPr>
                        <p:cNvPr id="0" name="图片 803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5" y="4751"/>
                          <a:ext cx="4028" cy="14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2" name="对象 11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362290"/>
              </p:ext>
            </p:extLst>
          </p:nvPr>
        </p:nvGraphicFramePr>
        <p:xfrm>
          <a:off x="3743821" y="2267414"/>
          <a:ext cx="1941512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351" r:id="rId5" imgW="1117600" imgH="393700" progId="Equation.KSEE3">
                  <p:embed/>
                </p:oleObj>
              </mc:Choice>
              <mc:Fallback>
                <p:oleObj r:id="rId5" imgW="1117600" imgH="393700" progId="Equation.KSEE3">
                  <p:embed/>
                  <p:pic>
                    <p:nvPicPr>
                      <p:cNvPr id="0" name="图片 803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3821" y="2267414"/>
                        <a:ext cx="1941512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组合 16"/>
          <p:cNvGrpSpPr/>
          <p:nvPr/>
        </p:nvGrpSpPr>
        <p:grpSpPr bwMode="auto">
          <a:xfrm>
            <a:off x="934034" y="2893664"/>
            <a:ext cx="5149031" cy="684212"/>
            <a:chOff x="2688" y="6140"/>
            <a:chExt cx="10812" cy="1436"/>
          </a:xfrm>
        </p:grpSpPr>
        <p:sp>
          <p:nvSpPr>
            <p:cNvPr id="51214" name="文本框 13"/>
            <p:cNvSpPr txBox="1">
              <a:spLocks noChangeArrowheads="1"/>
            </p:cNvSpPr>
            <p:nvPr/>
          </p:nvSpPr>
          <p:spPr bwMode="auto">
            <a:xfrm>
              <a:off x="2688" y="6373"/>
              <a:ext cx="7687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所以</a:t>
              </a:r>
              <a:r>
                <a:rPr lang="en-US" altLang="zh-CN" sz="24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EF</a:t>
              </a: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=</a:t>
              </a:r>
              <a:r>
                <a:rPr lang="en-US" altLang="zh-CN" sz="24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BE</a:t>
              </a: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+</a:t>
              </a:r>
              <a:r>
                <a:rPr lang="en-US" altLang="zh-CN" sz="24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BC</a:t>
              </a: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+</a:t>
              </a:r>
              <a:r>
                <a:rPr lang="en-US" altLang="zh-CN" sz="24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CF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=</a:t>
              </a:r>
            </a:p>
          </p:txBody>
        </p:sp>
        <p:graphicFrame>
          <p:nvGraphicFramePr>
            <p:cNvPr id="51215" name="对象 14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88940156"/>
                </p:ext>
              </p:extLst>
            </p:nvPr>
          </p:nvGraphicFramePr>
          <p:xfrm>
            <a:off x="9101" y="6140"/>
            <a:ext cx="4399" cy="14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352" name="Equation" r:id="rId7" imgW="28956000" imgH="9448800" progId="Equation.DSMT4">
                    <p:embed/>
                  </p:oleObj>
                </mc:Choice>
                <mc:Fallback>
                  <p:oleObj name="Equation" r:id="rId7" imgW="28956000" imgH="9448800" progId="Equation.DSMT4">
                    <p:embed/>
                    <p:pic>
                      <p:nvPicPr>
                        <p:cNvPr id="0" name="图片 803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01" y="6140"/>
                          <a:ext cx="4399" cy="14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934034" y="3701221"/>
            <a:ext cx="46698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因为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EF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=24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，所以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6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=24,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解得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=4.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934034" y="4334138"/>
            <a:ext cx="55419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所以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AB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=3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=12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，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BC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=2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=8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，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CD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=5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=20.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088778" y="2053859"/>
            <a:ext cx="7115655" cy="2031325"/>
          </a:xfrm>
          <a:prstGeom prst="rect">
            <a:avLst/>
          </a:prstGeom>
          <a:noFill/>
          <a:ln w="25400">
            <a:noFill/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33CC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求线段的长度时，当题目中涉及到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线段长度的比例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或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倍分关系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时，通常可以设未知数，运用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方程思想求解</a:t>
            </a:r>
            <a:r>
              <a:rPr lang="en-US" altLang="zh-CN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.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541175" y="1059582"/>
            <a:ext cx="8286750" cy="3529601"/>
            <a:chOff x="552450" y="466725"/>
            <a:chExt cx="8286750" cy="3782362"/>
          </a:xfrm>
        </p:grpSpPr>
        <p:sp>
          <p:nvSpPr>
            <p:cNvPr id="15" name="剪去同侧角的矩形 14"/>
            <p:cNvSpPr/>
            <p:nvPr/>
          </p:nvSpPr>
          <p:spPr>
            <a:xfrm>
              <a:off x="552450" y="790575"/>
              <a:ext cx="8286750" cy="3458512"/>
            </a:xfrm>
            <a:prstGeom prst="snip2SameRect">
              <a:avLst/>
            </a:prstGeom>
            <a:grpFill/>
            <a:ln w="25400" cap="flat" cmpd="sng" algn="ctr">
              <a:solidFill>
                <a:srgbClr val="008080"/>
              </a:solidFill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endParaRPr lang="zh-CN" altLang="en-US" kern="0">
                <a:solidFill>
                  <a:prstClr val="white"/>
                </a:solidFill>
                <a:latin typeface="Calibri" panose="020F05020202040A0204"/>
                <a:ea typeface="宋体" panose="02010600030101010101" pitchFamily="2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3347864" y="466725"/>
              <a:ext cx="2440363" cy="647699"/>
              <a:chOff x="3131762" y="248416"/>
              <a:chExt cx="2440363" cy="647699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3343275" y="334907"/>
                <a:ext cx="2228850" cy="474718"/>
              </a:xfrm>
              <a:prstGeom prst="roundRect">
                <a:avLst/>
              </a:prstGeom>
              <a:solidFill>
                <a:srgbClr val="BECE37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kern="0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  归纳总结</a:t>
                </a:r>
              </a:p>
            </p:txBody>
          </p:sp>
          <p:pic>
            <p:nvPicPr>
              <p:cNvPr id="18" name="图片 17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60" t="22977" r="30278" b="33898"/>
              <a:stretch>
                <a:fillRect/>
              </a:stretch>
            </p:blipFill>
            <p:spPr>
              <a:xfrm>
                <a:off x="3131762" y="248416"/>
                <a:ext cx="687763" cy="647699"/>
              </a:xfrm>
              <a:prstGeom prst="round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0" name="组合 7"/>
          <p:cNvGrpSpPr/>
          <p:nvPr/>
        </p:nvGrpSpPr>
        <p:grpSpPr bwMode="auto">
          <a:xfrm>
            <a:off x="966268" y="987574"/>
            <a:ext cx="7791450" cy="1259526"/>
            <a:chOff x="1184" y="2330"/>
            <a:chExt cx="12987" cy="2644"/>
          </a:xfrm>
        </p:grpSpPr>
        <p:sp>
          <p:nvSpPr>
            <p:cNvPr id="53278" name="文本框 1"/>
            <p:cNvSpPr txBox="1">
              <a:spLocks noChangeArrowheads="1"/>
            </p:cNvSpPr>
            <p:nvPr/>
          </p:nvSpPr>
          <p:spPr bwMode="auto">
            <a:xfrm>
              <a:off x="1184" y="2330"/>
              <a:ext cx="12987" cy="2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70000"/>
                </a:lnSpc>
              </a:pPr>
              <a:r>
                <a:rPr lang="zh-CN" altLang="en-US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如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图，已知线段</a:t>
              </a:r>
              <a:r>
                <a:rPr lang="zh-CN" altLang="en-US" sz="2400" b="1" i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AB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和</a:t>
              </a:r>
              <a:r>
                <a:rPr lang="zh-CN" altLang="en-US" sz="2400" b="1" i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CD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的公共部分</a:t>
              </a:r>
              <a:r>
                <a:rPr lang="zh-CN" altLang="en-US" sz="2400" b="1" i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BD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=    </a:t>
              </a:r>
              <a:r>
                <a:rPr lang="zh-CN" altLang="en-US" sz="2400" b="1" i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AB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=   </a:t>
              </a:r>
              <a:r>
                <a:rPr lang="zh-CN" altLang="en-US" sz="2400" b="1" i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CD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，线段</a:t>
              </a:r>
              <a:r>
                <a:rPr lang="zh-CN" altLang="en-US" sz="2400" b="1" i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AB</a:t>
              </a: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,</a:t>
              </a:r>
              <a:r>
                <a:rPr lang="zh-CN" altLang="en-US" sz="2400" b="1" i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CD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的中点</a:t>
              </a:r>
              <a:r>
                <a:rPr lang="zh-CN" altLang="en-US" sz="2400" b="1" i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E</a:t>
              </a: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,</a:t>
              </a:r>
              <a:r>
                <a:rPr lang="zh-CN" altLang="en-US" sz="2400" b="1" i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F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之间距离是10cm，求</a:t>
              </a:r>
              <a:r>
                <a:rPr lang="zh-CN" altLang="en-US" sz="2400" b="1" i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AB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，</a:t>
              </a:r>
              <a:r>
                <a:rPr lang="zh-CN" altLang="en-US" sz="2400" b="1" i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CD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的长．</a:t>
              </a:r>
            </a:p>
          </p:txBody>
        </p:sp>
        <p:graphicFrame>
          <p:nvGraphicFramePr>
            <p:cNvPr id="53279" name="对象 2">
              <a:hlinkClick r:id="" action="ppaction://ole?verb=1"/>
            </p:cNvPr>
            <p:cNvGraphicFramePr>
              <a:graphicFrameLocks noChangeAspect="1"/>
            </p:cNvGraphicFramePr>
            <p:nvPr/>
          </p:nvGraphicFramePr>
          <p:xfrm>
            <a:off x="10400" y="2418"/>
            <a:ext cx="511" cy="14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224" name="Equation" r:id="rId4" imgW="139700" imgH="393700" progId="Equation.DSMT4">
                    <p:embed/>
                  </p:oleObj>
                </mc:Choice>
                <mc:Fallback>
                  <p:oleObj name="Equation" r:id="rId4" imgW="139700" imgH="393700" progId="Equation.DSMT4">
                    <p:embed/>
                    <p:pic>
                      <p:nvPicPr>
                        <p:cNvPr id="0" name="图片 8120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00" y="2418"/>
                          <a:ext cx="511" cy="14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3280" name="对象 5">
              <a:hlinkClick r:id="" action="ppaction://ole?verb=1"/>
            </p:cNvPr>
            <p:cNvGraphicFramePr>
              <a:graphicFrameLocks noChangeAspect="1"/>
            </p:cNvGraphicFramePr>
            <p:nvPr/>
          </p:nvGraphicFramePr>
          <p:xfrm>
            <a:off x="11776" y="2370"/>
            <a:ext cx="558" cy="14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225" r:id="rId6" imgW="152400" imgH="393700" progId="Equation.KSEE3">
                    <p:embed/>
                  </p:oleObj>
                </mc:Choice>
                <mc:Fallback>
                  <p:oleObj r:id="rId6" imgW="152400" imgH="393700" progId="Equation.KSEE3">
                    <p:embed/>
                    <p:pic>
                      <p:nvPicPr>
                        <p:cNvPr id="0" name="图片 8120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776" y="2370"/>
                          <a:ext cx="558" cy="14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组合 8"/>
          <p:cNvGrpSpPr/>
          <p:nvPr/>
        </p:nvGrpSpPr>
        <p:grpSpPr bwMode="auto">
          <a:xfrm>
            <a:off x="2330415" y="2504833"/>
            <a:ext cx="4071938" cy="409575"/>
            <a:chOff x="2517" y="3867"/>
            <a:chExt cx="8550" cy="860"/>
          </a:xfrm>
        </p:grpSpPr>
        <p:grpSp>
          <p:nvGrpSpPr>
            <p:cNvPr id="53256" name="Group 54"/>
            <p:cNvGrpSpPr/>
            <p:nvPr/>
          </p:nvGrpSpPr>
          <p:grpSpPr bwMode="auto">
            <a:xfrm>
              <a:off x="2517" y="3917"/>
              <a:ext cx="8550" cy="810"/>
              <a:chOff x="1561" y="1320"/>
              <a:chExt cx="2239" cy="324"/>
            </a:xfrm>
          </p:grpSpPr>
          <p:sp>
            <p:nvSpPr>
              <p:cNvPr id="53263" name="Line 56"/>
              <p:cNvSpPr>
                <a:spLocks noChangeShapeType="1"/>
              </p:cNvSpPr>
              <p:nvPr/>
            </p:nvSpPr>
            <p:spPr bwMode="auto">
              <a:xfrm>
                <a:off x="1693" y="1326"/>
                <a:ext cx="2004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53264" name="Group 57"/>
              <p:cNvGrpSpPr/>
              <p:nvPr/>
            </p:nvGrpSpPr>
            <p:grpSpPr bwMode="auto">
              <a:xfrm>
                <a:off x="2073" y="1339"/>
                <a:ext cx="1054" cy="305"/>
                <a:chOff x="2073" y="1339"/>
                <a:chExt cx="1054" cy="305"/>
              </a:xfrm>
            </p:grpSpPr>
            <p:sp>
              <p:nvSpPr>
                <p:cNvPr id="53275" name="Rectangle 58"/>
                <p:cNvSpPr>
                  <a:spLocks noChangeArrowheads="1"/>
                </p:cNvSpPr>
                <p:nvPr/>
              </p:nvSpPr>
              <p:spPr bwMode="auto">
                <a:xfrm>
                  <a:off x="3056" y="1411"/>
                  <a:ext cx="0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 b="1">
                    <a:solidFill>
                      <a:srgbClr val="0000FF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53276" name="Rectangle 59"/>
                <p:cNvSpPr>
                  <a:spLocks noChangeArrowheads="1"/>
                </p:cNvSpPr>
                <p:nvPr/>
              </p:nvSpPr>
              <p:spPr bwMode="auto">
                <a:xfrm>
                  <a:off x="2840" y="1347"/>
                  <a:ext cx="287" cy="2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 dirty="0">
                      <a:solidFill>
                        <a:srgbClr val="0000FF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F</a:t>
                  </a:r>
                </a:p>
              </p:txBody>
            </p:sp>
            <p:sp>
              <p:nvSpPr>
                <p:cNvPr id="53277" name="Rectangle 59"/>
                <p:cNvSpPr>
                  <a:spLocks noChangeArrowheads="1"/>
                </p:cNvSpPr>
                <p:nvPr/>
              </p:nvSpPr>
              <p:spPr bwMode="auto">
                <a:xfrm>
                  <a:off x="2073" y="1339"/>
                  <a:ext cx="287" cy="2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 dirty="0">
                      <a:solidFill>
                        <a:srgbClr val="0000FF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E</a:t>
                  </a:r>
                </a:p>
              </p:txBody>
            </p:sp>
          </p:grpSp>
          <p:grpSp>
            <p:nvGrpSpPr>
              <p:cNvPr id="53265" name="Group 60"/>
              <p:cNvGrpSpPr/>
              <p:nvPr/>
            </p:nvGrpSpPr>
            <p:grpSpPr bwMode="auto">
              <a:xfrm>
                <a:off x="2285" y="1337"/>
                <a:ext cx="463" cy="278"/>
                <a:chOff x="2285" y="1337"/>
                <a:chExt cx="463" cy="278"/>
              </a:xfrm>
            </p:grpSpPr>
            <p:sp>
              <p:nvSpPr>
                <p:cNvPr id="53272" name="Rectangle 61"/>
                <p:cNvSpPr>
                  <a:spLocks noChangeArrowheads="1"/>
                </p:cNvSpPr>
                <p:nvPr/>
              </p:nvSpPr>
              <p:spPr bwMode="auto">
                <a:xfrm>
                  <a:off x="2417" y="1368"/>
                  <a:ext cx="0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 b="1">
                    <a:solidFill>
                      <a:srgbClr val="0000FF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53273" name="Rectangle 62"/>
                <p:cNvSpPr>
                  <a:spLocks noChangeArrowheads="1"/>
                </p:cNvSpPr>
                <p:nvPr/>
              </p:nvSpPr>
              <p:spPr bwMode="auto">
                <a:xfrm>
                  <a:off x="2567" y="1344"/>
                  <a:ext cx="181" cy="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 dirty="0">
                      <a:solidFill>
                        <a:srgbClr val="0000FF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B</a:t>
                  </a:r>
                </a:p>
              </p:txBody>
            </p:sp>
            <p:sp>
              <p:nvSpPr>
                <p:cNvPr id="53274" name="Rectangle 62"/>
                <p:cNvSpPr>
                  <a:spLocks noChangeArrowheads="1"/>
                </p:cNvSpPr>
                <p:nvPr/>
              </p:nvSpPr>
              <p:spPr bwMode="auto">
                <a:xfrm>
                  <a:off x="2285" y="1337"/>
                  <a:ext cx="181" cy="2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>
                      <a:solidFill>
                        <a:srgbClr val="0000FF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D</a:t>
                  </a:r>
                </a:p>
              </p:txBody>
            </p:sp>
          </p:grpSp>
          <p:grpSp>
            <p:nvGrpSpPr>
              <p:cNvPr id="53266" name="Group 63"/>
              <p:cNvGrpSpPr/>
              <p:nvPr/>
            </p:nvGrpSpPr>
            <p:grpSpPr bwMode="auto">
              <a:xfrm>
                <a:off x="3591" y="1342"/>
                <a:ext cx="209" cy="302"/>
                <a:chOff x="3591" y="1342"/>
                <a:chExt cx="209" cy="302"/>
              </a:xfrm>
            </p:grpSpPr>
            <p:sp>
              <p:nvSpPr>
                <p:cNvPr id="53270" name="Rectangle 64"/>
                <p:cNvSpPr>
                  <a:spLocks noChangeArrowheads="1"/>
                </p:cNvSpPr>
                <p:nvPr/>
              </p:nvSpPr>
              <p:spPr bwMode="auto">
                <a:xfrm>
                  <a:off x="3760" y="1411"/>
                  <a:ext cx="0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 b="1">
                    <a:solidFill>
                      <a:srgbClr val="0000FF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53271" name="Rectangle 65"/>
                <p:cNvSpPr>
                  <a:spLocks noChangeArrowheads="1"/>
                </p:cNvSpPr>
                <p:nvPr/>
              </p:nvSpPr>
              <p:spPr bwMode="auto">
                <a:xfrm>
                  <a:off x="3591" y="1342"/>
                  <a:ext cx="209" cy="2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 dirty="0">
                      <a:solidFill>
                        <a:srgbClr val="0000FF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C</a:t>
                  </a:r>
                </a:p>
              </p:txBody>
            </p:sp>
          </p:grpSp>
          <p:grpSp>
            <p:nvGrpSpPr>
              <p:cNvPr id="53267" name="Group 66"/>
              <p:cNvGrpSpPr/>
              <p:nvPr/>
            </p:nvGrpSpPr>
            <p:grpSpPr bwMode="auto">
              <a:xfrm>
                <a:off x="1561" y="1320"/>
                <a:ext cx="212" cy="281"/>
                <a:chOff x="1561" y="1320"/>
                <a:chExt cx="212" cy="281"/>
              </a:xfrm>
            </p:grpSpPr>
            <p:sp>
              <p:nvSpPr>
                <p:cNvPr id="53268" name="Rectangle 67"/>
                <p:cNvSpPr>
                  <a:spLocks noChangeArrowheads="1"/>
                </p:cNvSpPr>
                <p:nvPr/>
              </p:nvSpPr>
              <p:spPr bwMode="auto">
                <a:xfrm>
                  <a:off x="1735" y="1368"/>
                  <a:ext cx="0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 b="1">
                    <a:solidFill>
                      <a:srgbClr val="0000FF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53269" name="Rectangle 68"/>
                <p:cNvSpPr>
                  <a:spLocks noChangeArrowheads="1"/>
                </p:cNvSpPr>
                <p:nvPr/>
              </p:nvSpPr>
              <p:spPr bwMode="auto">
                <a:xfrm>
                  <a:off x="1561" y="1320"/>
                  <a:ext cx="212" cy="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 dirty="0">
                      <a:solidFill>
                        <a:srgbClr val="0000FF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A</a:t>
                  </a:r>
                </a:p>
              </p:txBody>
            </p:sp>
          </p:grpSp>
        </p:grpSp>
        <p:sp>
          <p:nvSpPr>
            <p:cNvPr id="53257" name="椭圆 1"/>
            <p:cNvSpPr>
              <a:spLocks noChangeArrowheads="1"/>
            </p:cNvSpPr>
            <p:nvPr/>
          </p:nvSpPr>
          <p:spPr bwMode="auto">
            <a:xfrm>
              <a:off x="2957" y="3887"/>
              <a:ext cx="117" cy="11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58" name="椭圆 2"/>
            <p:cNvSpPr>
              <a:spLocks noChangeArrowheads="1"/>
            </p:cNvSpPr>
            <p:nvPr/>
          </p:nvSpPr>
          <p:spPr bwMode="auto">
            <a:xfrm>
              <a:off x="6646" y="3885"/>
              <a:ext cx="117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59" name="椭圆 3"/>
            <p:cNvSpPr>
              <a:spLocks noChangeArrowheads="1"/>
            </p:cNvSpPr>
            <p:nvPr/>
          </p:nvSpPr>
          <p:spPr bwMode="auto">
            <a:xfrm>
              <a:off x="5000" y="3867"/>
              <a:ext cx="120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60" name="椭圆 4"/>
            <p:cNvSpPr>
              <a:spLocks noChangeArrowheads="1"/>
            </p:cNvSpPr>
            <p:nvPr/>
          </p:nvSpPr>
          <p:spPr bwMode="auto">
            <a:xfrm>
              <a:off x="10615" y="3870"/>
              <a:ext cx="120" cy="11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61" name="椭圆 2"/>
            <p:cNvSpPr>
              <a:spLocks noChangeArrowheads="1"/>
            </p:cNvSpPr>
            <p:nvPr/>
          </p:nvSpPr>
          <p:spPr bwMode="auto">
            <a:xfrm>
              <a:off x="5569" y="3886"/>
              <a:ext cx="117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62" name="椭圆 3"/>
            <p:cNvSpPr>
              <a:spLocks noChangeArrowheads="1"/>
            </p:cNvSpPr>
            <p:nvPr/>
          </p:nvSpPr>
          <p:spPr bwMode="auto">
            <a:xfrm>
              <a:off x="7890" y="3884"/>
              <a:ext cx="120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716994" y="2902514"/>
            <a:ext cx="8294296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分析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根据已知条件，不妨设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，则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=3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=4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，易得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=6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.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在由线段中点的定义及线段的和差关系，用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含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的代数式表示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EF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的长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，从而得到一个一元一次方程，求解即可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.</a:t>
            </a: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01" y="1148317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320427" y="1558925"/>
            <a:ext cx="75985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解</a:t>
            </a:r>
            <a:r>
              <a:rPr lang="zh-CN" altLang="en-US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：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设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BD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cm,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则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AB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=3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cm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C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D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4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cm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，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AC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6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cm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，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320427" y="2046288"/>
            <a:ext cx="46810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因为 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E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,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F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分别是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AB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，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CD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的中点，</a:t>
            </a:r>
          </a:p>
        </p:txBody>
      </p:sp>
      <p:graphicFrame>
        <p:nvGraphicFramePr>
          <p:cNvPr id="54312" name="对象 10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6998110"/>
              </p:ext>
            </p:extLst>
          </p:nvPr>
        </p:nvGraphicFramePr>
        <p:xfrm>
          <a:off x="2180609" y="2446338"/>
          <a:ext cx="2249831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8" r:id="rId3" imgW="1295400" imgH="393700" progId="Equation.KSEE3">
                  <p:embed/>
                </p:oleObj>
              </mc:Choice>
              <mc:Fallback>
                <p:oleObj r:id="rId3" imgW="1295400" imgH="393700" progId="Equation.KSEE3">
                  <p:embed/>
                  <p:pic>
                    <p:nvPicPr>
                      <p:cNvPr id="0" name="图片 825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0609" y="2446338"/>
                        <a:ext cx="2249831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811236"/>
              </p:ext>
            </p:extLst>
          </p:nvPr>
        </p:nvGraphicFramePr>
        <p:xfrm>
          <a:off x="4450270" y="2477146"/>
          <a:ext cx="2205037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9" r:id="rId5" imgW="1270000" imgH="393700" progId="Equation.KSEE3">
                  <p:embed/>
                </p:oleObj>
              </mc:Choice>
              <mc:Fallback>
                <p:oleObj r:id="rId5" imgW="1270000" imgH="393700" progId="Equation.KSEE3">
                  <p:embed/>
                  <p:pic>
                    <p:nvPicPr>
                      <p:cNvPr id="0" name="图片 825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0270" y="2477146"/>
                        <a:ext cx="2205037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组合 16"/>
          <p:cNvGrpSpPr/>
          <p:nvPr/>
        </p:nvGrpSpPr>
        <p:grpSpPr bwMode="auto">
          <a:xfrm>
            <a:off x="1320427" y="3098419"/>
            <a:ext cx="5577188" cy="684213"/>
            <a:chOff x="2624" y="6207"/>
            <a:chExt cx="11707" cy="1436"/>
          </a:xfrm>
        </p:grpSpPr>
        <p:sp>
          <p:nvSpPr>
            <p:cNvPr id="54309" name="文本框 13"/>
            <p:cNvSpPr txBox="1">
              <a:spLocks noChangeArrowheads="1"/>
            </p:cNvSpPr>
            <p:nvPr/>
          </p:nvSpPr>
          <p:spPr bwMode="auto">
            <a:xfrm>
              <a:off x="2624" y="6423"/>
              <a:ext cx="8145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</a:pP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所以</a:t>
              </a:r>
              <a:r>
                <a:rPr lang="en-US" altLang="zh-CN" sz="2400" b="1" i="1" dirty="0" smtClean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EF</a:t>
              </a: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=</a:t>
              </a:r>
              <a:r>
                <a:rPr lang="en-US" altLang="zh-CN" sz="24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AC</a:t>
              </a: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–</a:t>
              </a:r>
              <a:r>
                <a:rPr lang="en-US" altLang="zh-CN" sz="24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AE</a:t>
              </a: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–</a:t>
              </a:r>
              <a:r>
                <a:rPr lang="en-US" altLang="zh-CN" sz="24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CF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=</a:t>
              </a:r>
            </a:p>
          </p:txBody>
        </p:sp>
        <p:graphicFrame>
          <p:nvGraphicFramePr>
            <p:cNvPr id="54310" name="对象 14">
              <a:hlinkClick r:id="" action="ppaction://ole?verb=1"/>
            </p:cNvPr>
            <p:cNvGraphicFramePr>
              <a:graphicFrameLocks noChangeAspect="1"/>
            </p:cNvGraphicFramePr>
            <p:nvPr/>
          </p:nvGraphicFramePr>
          <p:xfrm>
            <a:off x="8866" y="6207"/>
            <a:ext cx="5465" cy="14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560" name="Equation" r:id="rId7" imgW="35966400" imgH="9448800" progId="Equation.DSMT4">
                    <p:embed/>
                  </p:oleObj>
                </mc:Choice>
                <mc:Fallback>
                  <p:oleObj name="Equation" r:id="rId7" imgW="35966400" imgH="9448800" progId="Equation.DSMT4">
                    <p:embed/>
                    <p:pic>
                      <p:nvPicPr>
                        <p:cNvPr id="0" name="图片 825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66" y="6207"/>
                          <a:ext cx="5465" cy="14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1320427" y="4349750"/>
            <a:ext cx="55290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所以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AB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=3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cm=12cm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，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C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=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4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cm=16cm.</a:t>
            </a:r>
          </a:p>
        </p:txBody>
      </p:sp>
      <p:grpSp>
        <p:nvGrpSpPr>
          <p:cNvPr id="20" name="组合 19"/>
          <p:cNvGrpSpPr/>
          <p:nvPr/>
        </p:nvGrpSpPr>
        <p:grpSpPr bwMode="auto">
          <a:xfrm>
            <a:off x="2271713" y="1109265"/>
            <a:ext cx="4071937" cy="409575"/>
            <a:chOff x="2517" y="3867"/>
            <a:chExt cx="8550" cy="860"/>
          </a:xfrm>
        </p:grpSpPr>
        <p:grpSp>
          <p:nvGrpSpPr>
            <p:cNvPr id="54287" name="Group 54"/>
            <p:cNvGrpSpPr/>
            <p:nvPr/>
          </p:nvGrpSpPr>
          <p:grpSpPr bwMode="auto">
            <a:xfrm>
              <a:off x="2517" y="3932"/>
              <a:ext cx="8550" cy="795"/>
              <a:chOff x="1561" y="1326"/>
              <a:chExt cx="2239" cy="318"/>
            </a:xfrm>
          </p:grpSpPr>
          <p:sp>
            <p:nvSpPr>
              <p:cNvPr id="54294" name="Line 56"/>
              <p:cNvSpPr>
                <a:spLocks noChangeShapeType="1"/>
              </p:cNvSpPr>
              <p:nvPr/>
            </p:nvSpPr>
            <p:spPr bwMode="auto">
              <a:xfrm>
                <a:off x="1693" y="1326"/>
                <a:ext cx="2004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54295" name="Group 57"/>
              <p:cNvGrpSpPr/>
              <p:nvPr/>
            </p:nvGrpSpPr>
            <p:grpSpPr bwMode="auto">
              <a:xfrm>
                <a:off x="2073" y="1339"/>
                <a:ext cx="1054" cy="305"/>
                <a:chOff x="2073" y="1339"/>
                <a:chExt cx="1054" cy="305"/>
              </a:xfrm>
            </p:grpSpPr>
            <p:sp>
              <p:nvSpPr>
                <p:cNvPr id="54306" name="Rectangle 58"/>
                <p:cNvSpPr>
                  <a:spLocks noChangeArrowheads="1"/>
                </p:cNvSpPr>
                <p:nvPr/>
              </p:nvSpPr>
              <p:spPr bwMode="auto">
                <a:xfrm>
                  <a:off x="3056" y="1411"/>
                  <a:ext cx="0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 b="1">
                    <a:solidFill>
                      <a:srgbClr val="0000FF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54307" name="Rectangle 59"/>
                <p:cNvSpPr>
                  <a:spLocks noChangeArrowheads="1"/>
                </p:cNvSpPr>
                <p:nvPr/>
              </p:nvSpPr>
              <p:spPr bwMode="auto">
                <a:xfrm>
                  <a:off x="2840" y="1355"/>
                  <a:ext cx="287" cy="2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>
                      <a:solidFill>
                        <a:srgbClr val="0000FF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F</a:t>
                  </a:r>
                </a:p>
              </p:txBody>
            </p:sp>
            <p:sp>
              <p:nvSpPr>
                <p:cNvPr id="54308" name="Rectangle 59"/>
                <p:cNvSpPr>
                  <a:spLocks noChangeArrowheads="1"/>
                </p:cNvSpPr>
                <p:nvPr/>
              </p:nvSpPr>
              <p:spPr bwMode="auto">
                <a:xfrm>
                  <a:off x="2073" y="1339"/>
                  <a:ext cx="287" cy="2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>
                      <a:solidFill>
                        <a:srgbClr val="0000FF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E</a:t>
                  </a:r>
                </a:p>
              </p:txBody>
            </p:sp>
          </p:grpSp>
          <p:grpSp>
            <p:nvGrpSpPr>
              <p:cNvPr id="54296" name="Group 60"/>
              <p:cNvGrpSpPr/>
              <p:nvPr/>
            </p:nvGrpSpPr>
            <p:grpSpPr bwMode="auto">
              <a:xfrm>
                <a:off x="2285" y="1337"/>
                <a:ext cx="463" cy="302"/>
                <a:chOff x="2285" y="1337"/>
                <a:chExt cx="463" cy="302"/>
              </a:xfrm>
            </p:grpSpPr>
            <p:sp>
              <p:nvSpPr>
                <p:cNvPr id="54303" name="Rectangle 61"/>
                <p:cNvSpPr>
                  <a:spLocks noChangeArrowheads="1"/>
                </p:cNvSpPr>
                <p:nvPr/>
              </p:nvSpPr>
              <p:spPr bwMode="auto">
                <a:xfrm>
                  <a:off x="2417" y="1368"/>
                  <a:ext cx="0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 b="1">
                    <a:solidFill>
                      <a:srgbClr val="0000FF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54304" name="Rectangle 62"/>
                <p:cNvSpPr>
                  <a:spLocks noChangeArrowheads="1"/>
                </p:cNvSpPr>
                <p:nvPr/>
              </p:nvSpPr>
              <p:spPr bwMode="auto">
                <a:xfrm>
                  <a:off x="2567" y="1368"/>
                  <a:ext cx="181" cy="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>
                      <a:solidFill>
                        <a:srgbClr val="0000FF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B</a:t>
                  </a:r>
                </a:p>
              </p:txBody>
            </p:sp>
            <p:sp>
              <p:nvSpPr>
                <p:cNvPr id="54305" name="Rectangle 62"/>
                <p:cNvSpPr>
                  <a:spLocks noChangeArrowheads="1"/>
                </p:cNvSpPr>
                <p:nvPr/>
              </p:nvSpPr>
              <p:spPr bwMode="auto">
                <a:xfrm>
                  <a:off x="2285" y="1337"/>
                  <a:ext cx="181" cy="2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>
                      <a:solidFill>
                        <a:srgbClr val="0000FF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D</a:t>
                  </a:r>
                </a:p>
              </p:txBody>
            </p:sp>
          </p:grpSp>
          <p:grpSp>
            <p:nvGrpSpPr>
              <p:cNvPr id="54297" name="Group 63"/>
              <p:cNvGrpSpPr/>
              <p:nvPr/>
            </p:nvGrpSpPr>
            <p:grpSpPr bwMode="auto">
              <a:xfrm>
                <a:off x="3591" y="1366"/>
                <a:ext cx="209" cy="278"/>
                <a:chOff x="3591" y="1366"/>
                <a:chExt cx="209" cy="278"/>
              </a:xfrm>
            </p:grpSpPr>
            <p:sp>
              <p:nvSpPr>
                <p:cNvPr id="54301" name="Rectangle 64"/>
                <p:cNvSpPr>
                  <a:spLocks noChangeArrowheads="1"/>
                </p:cNvSpPr>
                <p:nvPr/>
              </p:nvSpPr>
              <p:spPr bwMode="auto">
                <a:xfrm>
                  <a:off x="3760" y="1411"/>
                  <a:ext cx="0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 b="1">
                    <a:solidFill>
                      <a:srgbClr val="0000FF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54302" name="Rectangle 65"/>
                <p:cNvSpPr>
                  <a:spLocks noChangeArrowheads="1"/>
                </p:cNvSpPr>
                <p:nvPr/>
              </p:nvSpPr>
              <p:spPr bwMode="auto">
                <a:xfrm>
                  <a:off x="3591" y="1366"/>
                  <a:ext cx="209" cy="2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>
                      <a:solidFill>
                        <a:srgbClr val="0000FF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C</a:t>
                  </a:r>
                </a:p>
              </p:txBody>
            </p:sp>
          </p:grpSp>
          <p:grpSp>
            <p:nvGrpSpPr>
              <p:cNvPr id="54298" name="Group 66"/>
              <p:cNvGrpSpPr/>
              <p:nvPr/>
            </p:nvGrpSpPr>
            <p:grpSpPr bwMode="auto">
              <a:xfrm>
                <a:off x="1561" y="1368"/>
                <a:ext cx="212" cy="271"/>
                <a:chOff x="1561" y="1368"/>
                <a:chExt cx="212" cy="271"/>
              </a:xfrm>
            </p:grpSpPr>
            <p:sp>
              <p:nvSpPr>
                <p:cNvPr id="54299" name="Rectangle 67"/>
                <p:cNvSpPr>
                  <a:spLocks noChangeArrowheads="1"/>
                </p:cNvSpPr>
                <p:nvPr/>
              </p:nvSpPr>
              <p:spPr bwMode="auto">
                <a:xfrm>
                  <a:off x="1735" y="1368"/>
                  <a:ext cx="0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 b="1">
                    <a:solidFill>
                      <a:srgbClr val="0000FF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54300" name="Rectangle 68"/>
                <p:cNvSpPr>
                  <a:spLocks noChangeArrowheads="1"/>
                </p:cNvSpPr>
                <p:nvPr/>
              </p:nvSpPr>
              <p:spPr bwMode="auto">
                <a:xfrm>
                  <a:off x="1561" y="1368"/>
                  <a:ext cx="212" cy="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>
                      <a:solidFill>
                        <a:srgbClr val="0000FF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A</a:t>
                  </a:r>
                </a:p>
              </p:txBody>
            </p:sp>
          </p:grpSp>
        </p:grpSp>
        <p:sp>
          <p:nvSpPr>
            <p:cNvPr id="54288" name="椭圆 1"/>
            <p:cNvSpPr>
              <a:spLocks noChangeArrowheads="1"/>
            </p:cNvSpPr>
            <p:nvPr/>
          </p:nvSpPr>
          <p:spPr bwMode="auto">
            <a:xfrm>
              <a:off x="2957" y="3887"/>
              <a:ext cx="117" cy="11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289" name="椭圆 2"/>
            <p:cNvSpPr>
              <a:spLocks noChangeArrowheads="1"/>
            </p:cNvSpPr>
            <p:nvPr/>
          </p:nvSpPr>
          <p:spPr bwMode="auto">
            <a:xfrm>
              <a:off x="6646" y="3885"/>
              <a:ext cx="117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290" name="椭圆 3"/>
            <p:cNvSpPr>
              <a:spLocks noChangeArrowheads="1"/>
            </p:cNvSpPr>
            <p:nvPr/>
          </p:nvSpPr>
          <p:spPr bwMode="auto">
            <a:xfrm>
              <a:off x="5000" y="3867"/>
              <a:ext cx="120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291" name="椭圆 4"/>
            <p:cNvSpPr>
              <a:spLocks noChangeArrowheads="1"/>
            </p:cNvSpPr>
            <p:nvPr/>
          </p:nvSpPr>
          <p:spPr bwMode="auto">
            <a:xfrm>
              <a:off x="10615" y="3870"/>
              <a:ext cx="120" cy="11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292" name="椭圆 2"/>
            <p:cNvSpPr>
              <a:spLocks noChangeArrowheads="1"/>
            </p:cNvSpPr>
            <p:nvPr/>
          </p:nvSpPr>
          <p:spPr bwMode="auto">
            <a:xfrm>
              <a:off x="5569" y="3886"/>
              <a:ext cx="117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293" name="椭圆 3"/>
            <p:cNvSpPr>
              <a:spLocks noChangeArrowheads="1"/>
            </p:cNvSpPr>
            <p:nvPr/>
          </p:nvSpPr>
          <p:spPr bwMode="auto">
            <a:xfrm>
              <a:off x="7890" y="3884"/>
              <a:ext cx="120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285" name="文本框 17"/>
              <p:cNvSpPr txBox="1">
                <a:spLocks noChangeArrowheads="1"/>
              </p:cNvSpPr>
              <p:nvPr/>
            </p:nvSpPr>
            <p:spPr bwMode="auto">
              <a:xfrm>
                <a:off x="1320427" y="3723878"/>
                <a:ext cx="5370381" cy="6805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因为</a:t>
                </a:r>
                <a:r>
                  <a:rPr lang="en-US" altLang="zh-CN" sz="2400" b="1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EF</a:t>
                </a:r>
                <a:r>
                  <a:rPr lang="en-US" altLang="zh-CN" sz="2400" b="1" dirty="0" smtClean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=10cm</a:t>
                </a:r>
                <a:r>
                  <a:rPr lang="zh-CN" altLang="en-US" sz="2400" b="1" dirty="0" smtClean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，</a:t>
                </a:r>
                <a:r>
                  <a:rPr lang="zh-CN" altLang="en-US" sz="24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所以</a:t>
                </a:r>
                <a:r>
                  <a:rPr lang="zh-CN" altLang="en-US" sz="2400" b="1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prstClr val="black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  <a:sym typeface="宋体" panose="02010600030101010101" pitchFamily="2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i="0" dirty="0" smtClean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  <a:sym typeface="宋体" panose="02010600030101010101" pitchFamily="2" charset="-122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i="0" dirty="0" smtClean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  <a:sym typeface="宋体" panose="02010600030101010101" pitchFamily="2" charset="-122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400" b="1" dirty="0" smtClean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 </a:t>
                </a:r>
                <a:r>
                  <a:rPr lang="zh-CN" altLang="en-US" sz="2400" b="1" i="1" dirty="0" smtClean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x</a:t>
                </a:r>
                <a:r>
                  <a:rPr lang="en-US" altLang="zh-CN" sz="2400" b="1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=10,</a:t>
                </a:r>
                <a:r>
                  <a:rPr lang="zh-CN" altLang="en-US" sz="24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解得</a:t>
                </a:r>
                <a:r>
                  <a:rPr lang="zh-CN" altLang="en-US" sz="2400" b="1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x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=4</a:t>
                </a:r>
                <a:r>
                  <a:rPr lang="en-US" altLang="zh-CN" sz="2400" b="1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.</a:t>
                </a:r>
              </a:p>
            </p:txBody>
          </p:sp>
        </mc:Choice>
        <mc:Fallback xmlns="">
          <p:sp>
            <p:nvSpPr>
              <p:cNvPr id="54285" name="文本框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20427" y="3723878"/>
                <a:ext cx="5370381" cy="680571"/>
              </a:xfrm>
              <a:prstGeom prst="rect">
                <a:avLst/>
              </a:prstGeom>
              <a:blipFill rotWithShape="1">
                <a:blip r:embed="rId9"/>
                <a:stretch>
                  <a:fillRect l="-1816" b="-714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矩形 1"/>
          <p:cNvSpPr/>
          <p:nvPr/>
        </p:nvSpPr>
        <p:spPr>
          <a:xfrm>
            <a:off x="1251625" y="2556817"/>
            <a:ext cx="957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所以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zh-CN" alt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9" grpId="0"/>
      <p:bldP spid="54285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文本框 1"/>
          <p:cNvSpPr txBox="1">
            <a:spLocks noChangeArrowheads="1"/>
          </p:cNvSpPr>
          <p:nvPr/>
        </p:nvSpPr>
        <p:spPr bwMode="auto">
          <a:xfrm>
            <a:off x="709613" y="1465262"/>
            <a:ext cx="8258175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 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三点在同一直线上，线段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=5cm，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=4cm，那么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两点的距离是（　　）</a:t>
            </a: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A．1cm    B．9cm  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1cm或9cm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</a:t>
            </a:r>
            <a:r>
              <a:rPr lang="zh-CN" altLang="en-US" sz="2400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D．以上答案都不对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71526" y="2942977"/>
            <a:ext cx="7977522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FontTx/>
              <a:buNone/>
            </a:pPr>
            <a:r>
              <a:rPr lang="zh-CN" altLang="en-US" sz="21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解析：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分以下两种情况进行讨论：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当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点</a:t>
            </a:r>
            <a:r>
              <a:rPr lang="zh-CN" altLang="en-US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在</a:t>
            </a:r>
            <a:r>
              <a:rPr lang="zh-CN" altLang="en-US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之间上，故</a:t>
            </a:r>
            <a:r>
              <a:rPr lang="zh-CN" altLang="en-US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</a:t>
            </a:r>
            <a:r>
              <a:rPr lang="zh-CN" altLang="en-US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400" b="1" kern="0" noProof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zh-CN" altLang="en-US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1cm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；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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当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点</a:t>
            </a:r>
            <a:r>
              <a:rPr lang="zh-CN" altLang="en-US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在</a:t>
            </a:r>
            <a:r>
              <a:rPr lang="zh-CN" altLang="en-US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的延长线上</a:t>
            </a:r>
            <a:r>
              <a:rPr lang="zh-CN" altLang="en-US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zh-CN" altLang="en-US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zh-CN" altLang="en-US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=9cm．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430713" y="2000643"/>
            <a:ext cx="4079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C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36612" y="3854683"/>
            <a:ext cx="7912435" cy="997196"/>
          </a:xfrm>
          <a:prstGeom prst="rect">
            <a:avLst/>
          </a:prstGeom>
          <a:solidFill>
            <a:srgbClr val="F2F5D7"/>
          </a:solidFill>
          <a:ln w="25400">
            <a:solidFill>
              <a:srgbClr val="D60093"/>
            </a:solidFill>
            <a:prstDash val="dash"/>
            <a:round/>
          </a:ln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zh-CN" altLang="en-US" sz="21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方法总结</a:t>
            </a:r>
            <a:r>
              <a:rPr lang="zh-CN" altLang="en-US" sz="21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无图时求线段的长，应注意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分类讨论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，一般分以下两种情况：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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点在某一线段上；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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点在该线段的延长线</a:t>
            </a: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419285" y="973137"/>
            <a:ext cx="5873750" cy="492125"/>
            <a:chOff x="730250" y="641350"/>
            <a:chExt cx="5873750" cy="492125"/>
          </a:xfrm>
        </p:grpSpPr>
        <p:grpSp>
          <p:nvGrpSpPr>
            <p:cNvPr id="55302" name="组合 6"/>
            <p:cNvGrpSpPr/>
            <p:nvPr/>
          </p:nvGrpSpPr>
          <p:grpSpPr bwMode="auto">
            <a:xfrm>
              <a:off x="730250" y="641350"/>
              <a:ext cx="1858963" cy="492125"/>
              <a:chOff x="427462" y="558483"/>
              <a:chExt cx="1858351" cy="491173"/>
            </a:xfrm>
          </p:grpSpPr>
          <p:grpSp>
            <p:nvGrpSpPr>
              <p:cNvPr id="55307" name="组合 5"/>
              <p:cNvGrpSpPr/>
              <p:nvPr/>
            </p:nvGrpSpPr>
            <p:grpSpPr bwMode="auto">
              <a:xfrm>
                <a:off x="468915" y="591581"/>
                <a:ext cx="1816898" cy="426248"/>
                <a:chOff x="2177651" y="-557614"/>
                <a:chExt cx="1816898" cy="426248"/>
              </a:xfrm>
            </p:grpSpPr>
            <p:sp>
              <p:nvSpPr>
                <p:cNvPr id="7" name="椭圆 6"/>
                <p:cNvSpPr/>
                <p:nvPr/>
              </p:nvSpPr>
              <p:spPr>
                <a:xfrm>
                  <a:off x="2177459" y="-557438"/>
                  <a:ext cx="426897" cy="426211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" name="椭圆 22"/>
                <p:cNvSpPr/>
                <p:nvPr/>
              </p:nvSpPr>
              <p:spPr>
                <a:xfrm>
                  <a:off x="2507550" y="-557438"/>
                  <a:ext cx="426897" cy="426211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4" name="椭圆 23"/>
                <p:cNvSpPr/>
                <p:nvPr/>
              </p:nvSpPr>
              <p:spPr>
                <a:xfrm>
                  <a:off x="2837642" y="-557438"/>
                  <a:ext cx="426897" cy="426211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8" name="椭圆 7"/>
                <p:cNvSpPr/>
                <p:nvPr/>
              </p:nvSpPr>
              <p:spPr>
                <a:xfrm>
                  <a:off x="3167733" y="-557438"/>
                  <a:ext cx="426897" cy="426211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3567652" y="-557438"/>
                  <a:ext cx="426897" cy="426211"/>
                </a:xfrm>
                <a:prstGeom prst="ellipse">
                  <a:avLst/>
                </a:pr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55308" name="文本框 11"/>
              <p:cNvSpPr txBox="1">
                <a:spLocks noChangeArrowheads="1"/>
              </p:cNvSpPr>
              <p:nvPr/>
            </p:nvSpPr>
            <p:spPr bwMode="auto">
              <a:xfrm>
                <a:off x="427462" y="558483"/>
                <a:ext cx="1829953" cy="491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dist" eaLnBrk="0" hangingPunct="0"/>
                <a:r>
                  <a:rPr lang="zh-CN" altLang="en-US" sz="2600" b="1">
                    <a:solidFill>
                      <a:prstClr val="white"/>
                    </a:solidFill>
                    <a:latin typeface="Times New Roman" pitchFamily="18" charset="0"/>
                    <a:cs typeface="Times New Roman" pitchFamily="18" charset="0"/>
                  </a:rPr>
                  <a:t>素养考点 </a:t>
                </a:r>
                <a:r>
                  <a:rPr lang="en-US" altLang="zh-CN" sz="2600" b="1">
                    <a:solidFill>
                      <a:prstClr val="white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endParaRPr lang="zh-CN" altLang="en-US" sz="2600" b="1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5303" name="文本框 8"/>
            <p:cNvSpPr txBox="1">
              <a:spLocks noChangeArrowheads="1"/>
            </p:cNvSpPr>
            <p:nvPr/>
          </p:nvSpPr>
          <p:spPr bwMode="auto">
            <a:xfrm>
              <a:off x="2728913" y="649288"/>
              <a:ext cx="3875087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需要分类讨论的问题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文本框 1"/>
          <p:cNvSpPr txBox="1">
            <a:spLocks noChangeArrowheads="1"/>
          </p:cNvSpPr>
          <p:nvPr/>
        </p:nvSpPr>
        <p:spPr bwMode="auto">
          <a:xfrm>
            <a:off x="1187624" y="1125802"/>
            <a:ext cx="737235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zh-CN" altLang="en-US" sz="2400" b="1" dirty="0" smtClean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已知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A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B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C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三点共线，线段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AB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=25cm，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BC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=16cm，点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E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F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分别是线段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AB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BC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的中点，则线段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EF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的长为（　　）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黑体" panose="02010609060101010101" pitchFamily="49" charset="-122"/>
              </a:rPr>
              <a:t>A．21cm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或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黑体" panose="02010609060101010101" pitchFamily="49" charset="-122"/>
              </a:rPr>
              <a:t>4cm	        B．20.5cm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黑体" panose="02010609060101010101" pitchFamily="49" charset="-122"/>
              </a:rPr>
              <a:t>C．4.5cm	                    D．20.5cm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或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黑体" panose="02010609060101010101" pitchFamily="49" charset="-122"/>
              </a:rPr>
              <a:t>4.5cm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743445" y="2325981"/>
            <a:ext cx="4079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D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37" y="1173427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矩形 11"/>
          <p:cNvSpPr>
            <a:spLocks noChangeArrowheads="1"/>
          </p:cNvSpPr>
          <p:nvPr/>
        </p:nvSpPr>
        <p:spPr bwMode="auto">
          <a:xfrm>
            <a:off x="762472" y="1347614"/>
            <a:ext cx="8136904" cy="168424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</a:rPr>
              <a:t>1. 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理解线段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等分点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的意义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;</a:t>
            </a:r>
            <a:r>
              <a:rPr lang="zh-CN" altLang="en-US" sz="2400" b="1" dirty="0">
                <a:solidFill>
                  <a:prstClr val="black"/>
                </a:solidFill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能够运用线段的</a:t>
            </a:r>
            <a:r>
              <a:rPr lang="zh-CN" altLang="en-US" sz="2400" b="1" dirty="0">
                <a:solidFill>
                  <a:srgbClr val="FF0000"/>
                </a:solidFill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和</a:t>
            </a:r>
            <a:r>
              <a:rPr lang="zh-CN" altLang="en-US" sz="2400" b="1" dirty="0">
                <a:solidFill>
                  <a:prstClr val="black"/>
                </a:solidFill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、</a:t>
            </a:r>
            <a:r>
              <a:rPr lang="zh-CN" altLang="en-US" sz="2400" b="1" dirty="0">
                <a:solidFill>
                  <a:srgbClr val="FF0000"/>
                </a:solidFill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差</a:t>
            </a:r>
            <a:r>
              <a:rPr lang="zh-CN" altLang="en-US" sz="2400" b="1" dirty="0">
                <a:solidFill>
                  <a:prstClr val="black"/>
                </a:solidFill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、</a:t>
            </a:r>
            <a:r>
              <a:rPr lang="zh-CN" altLang="en-US" sz="2400" b="1" dirty="0">
                <a:solidFill>
                  <a:srgbClr val="FF0000"/>
                </a:solidFill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倍</a:t>
            </a:r>
            <a:r>
              <a:rPr lang="zh-CN" altLang="en-US" sz="2400" b="1" dirty="0">
                <a:solidFill>
                  <a:prstClr val="black"/>
                </a:solidFill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、</a:t>
            </a:r>
            <a:r>
              <a:rPr lang="zh-CN" altLang="en-US" sz="2400" b="1" dirty="0">
                <a:solidFill>
                  <a:srgbClr val="FF0000"/>
                </a:solidFill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分</a:t>
            </a:r>
            <a:r>
              <a:rPr lang="zh-CN" altLang="en-US" sz="2400" b="1" dirty="0">
                <a:solidFill>
                  <a:prstClr val="black"/>
                </a:solidFill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关系求线段的长度</a:t>
            </a:r>
            <a:r>
              <a:rPr lang="en-US" altLang="zh-CN" sz="2400" b="1" dirty="0">
                <a:solidFill>
                  <a:prstClr val="black"/>
                </a:solidFill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. </a:t>
            </a:r>
            <a:endParaRPr lang="en-US" altLang="zh-CN" sz="2400" b="1" dirty="0" smtClean="0">
              <a:solidFill>
                <a:prstClr val="black"/>
              </a:solidFill>
              <a:ea typeface="楷体" panose="02010609060101010101" pitchFamily="49" charset="-122"/>
              <a:cs typeface="楷体" panose="02010609060101010101" pitchFamily="49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</a:rPr>
              <a:t>会用尺规作图的方法进行线段的和差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</a:rPr>
              <a:t>运算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</a:rPr>
              <a:t>.</a:t>
            </a:r>
            <a:endParaRPr lang="zh-CN" altLang="zh-CN" sz="2400" b="1" dirty="0">
              <a:solidFill>
                <a:prstClr val="black"/>
              </a:solidFill>
              <a:latin typeface="Times New Roman" panose="02020603050405020304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423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/>
        </p:nvSpPr>
        <p:spPr bwMode="auto">
          <a:xfrm>
            <a:off x="863361" y="983894"/>
            <a:ext cx="7591425" cy="11477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38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已知线段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= 6 cm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，延长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到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，使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BC 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 2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，若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为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的中点，则线段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DC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的长为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________.</a:t>
            </a:r>
          </a:p>
        </p:txBody>
      </p:sp>
      <p:grpSp>
        <p:nvGrpSpPr>
          <p:cNvPr id="65539" name="组合 11"/>
          <p:cNvGrpSpPr/>
          <p:nvPr/>
        </p:nvGrpSpPr>
        <p:grpSpPr bwMode="auto">
          <a:xfrm>
            <a:off x="4189175" y="2269769"/>
            <a:ext cx="3646487" cy="446087"/>
            <a:chOff x="2149" y="4300"/>
            <a:chExt cx="7657" cy="938"/>
          </a:xfrm>
        </p:grpSpPr>
        <p:sp>
          <p:nvSpPr>
            <p:cNvPr id="65546" name="文本框 10"/>
            <p:cNvSpPr txBox="1">
              <a:spLocks noChangeArrowheads="1"/>
            </p:cNvSpPr>
            <p:nvPr/>
          </p:nvSpPr>
          <p:spPr bwMode="auto">
            <a:xfrm>
              <a:off x="8982" y="4307"/>
              <a:ext cx="824" cy="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65547" name="Line 56"/>
            <p:cNvSpPr>
              <a:spLocks noChangeShapeType="1"/>
            </p:cNvSpPr>
            <p:nvPr/>
          </p:nvSpPr>
          <p:spPr bwMode="auto">
            <a:xfrm>
              <a:off x="2507" y="4356"/>
              <a:ext cx="2254" cy="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548" name="椭圆 1"/>
            <p:cNvSpPr>
              <a:spLocks noChangeArrowheads="1"/>
            </p:cNvSpPr>
            <p:nvPr/>
          </p:nvSpPr>
          <p:spPr bwMode="auto">
            <a:xfrm>
              <a:off x="2466" y="4313"/>
              <a:ext cx="119" cy="11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549" name="椭圆 2"/>
            <p:cNvSpPr>
              <a:spLocks noChangeArrowheads="1"/>
            </p:cNvSpPr>
            <p:nvPr/>
          </p:nvSpPr>
          <p:spPr bwMode="auto">
            <a:xfrm>
              <a:off x="4752" y="4313"/>
              <a:ext cx="119" cy="11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550" name="Line 56"/>
            <p:cNvSpPr>
              <a:spLocks noChangeShapeType="1"/>
            </p:cNvSpPr>
            <p:nvPr/>
          </p:nvSpPr>
          <p:spPr bwMode="auto">
            <a:xfrm>
              <a:off x="4841" y="4352"/>
              <a:ext cx="2254" cy="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551" name="Line 56"/>
            <p:cNvSpPr>
              <a:spLocks noChangeShapeType="1"/>
            </p:cNvSpPr>
            <p:nvPr/>
          </p:nvSpPr>
          <p:spPr bwMode="auto">
            <a:xfrm>
              <a:off x="7088" y="4364"/>
              <a:ext cx="2254" cy="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552" name="椭圆 5"/>
            <p:cNvSpPr>
              <a:spLocks noChangeArrowheads="1"/>
            </p:cNvSpPr>
            <p:nvPr/>
          </p:nvSpPr>
          <p:spPr bwMode="auto">
            <a:xfrm>
              <a:off x="9333" y="4300"/>
              <a:ext cx="119" cy="11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553" name="椭圆 6"/>
            <p:cNvSpPr>
              <a:spLocks noChangeArrowheads="1"/>
            </p:cNvSpPr>
            <p:nvPr/>
          </p:nvSpPr>
          <p:spPr bwMode="auto">
            <a:xfrm>
              <a:off x="3609" y="4322"/>
              <a:ext cx="119" cy="11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554" name="文本框 7"/>
            <p:cNvSpPr txBox="1">
              <a:spLocks noChangeArrowheads="1"/>
            </p:cNvSpPr>
            <p:nvPr/>
          </p:nvSpPr>
          <p:spPr bwMode="auto">
            <a:xfrm>
              <a:off x="2149" y="4347"/>
              <a:ext cx="824" cy="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65555" name="文本框 8"/>
            <p:cNvSpPr txBox="1">
              <a:spLocks noChangeArrowheads="1"/>
            </p:cNvSpPr>
            <p:nvPr/>
          </p:nvSpPr>
          <p:spPr bwMode="auto">
            <a:xfrm>
              <a:off x="3292" y="4360"/>
              <a:ext cx="824" cy="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D </a:t>
              </a:r>
            </a:p>
          </p:txBody>
        </p:sp>
        <p:sp>
          <p:nvSpPr>
            <p:cNvPr id="65556" name="文本框 9"/>
            <p:cNvSpPr txBox="1">
              <a:spLocks noChangeArrowheads="1"/>
            </p:cNvSpPr>
            <p:nvPr/>
          </p:nvSpPr>
          <p:spPr bwMode="auto">
            <a:xfrm>
              <a:off x="4444" y="4367"/>
              <a:ext cx="824" cy="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330411" y="1515707"/>
            <a:ext cx="11128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15 cm</a:t>
            </a:r>
            <a:endParaRPr lang="en-US" altLang="zh-CN" sz="2400" b="1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65541" name="文本框 2"/>
          <p:cNvSpPr txBox="1">
            <a:spLocks noChangeArrowheads="1"/>
          </p:cNvSpPr>
          <p:nvPr/>
        </p:nvSpPr>
        <p:spPr bwMode="auto">
          <a:xfrm>
            <a:off x="914161" y="2769831"/>
            <a:ext cx="73501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2.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点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在同一条数轴上，其中点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表示的数分别是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3，1，若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=5，则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_________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607844" y="3370084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9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或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914517" y="1059582"/>
            <a:ext cx="7734300" cy="869950"/>
          </a:xfrm>
          <a:prstGeom prst="rect">
            <a:avLst/>
          </a:prstGeo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3.</a:t>
            </a:r>
            <a:r>
              <a:rPr lang="zh-CN" altLang="en-US" sz="2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如</a:t>
            </a:r>
            <a:r>
              <a:rPr lang="zh-CN" altLang="en-US" sz="2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图：</a:t>
            </a:r>
            <a:r>
              <a:rPr lang="en-US" altLang="zh-CN" sz="28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AB</a:t>
            </a:r>
            <a:r>
              <a:rPr lang="en-US" altLang="zh-CN" sz="2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= 4 cm</a:t>
            </a:r>
            <a:r>
              <a:rPr lang="zh-CN" altLang="en-US" sz="2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28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BC</a:t>
            </a:r>
            <a:r>
              <a:rPr lang="en-US" altLang="zh-CN" sz="2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= 3 cm</a:t>
            </a:r>
            <a:r>
              <a:rPr lang="zh-CN" altLang="en-US" sz="2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，如果点</a:t>
            </a:r>
            <a:r>
              <a:rPr lang="en-US" altLang="zh-CN" sz="28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O </a:t>
            </a:r>
            <a:r>
              <a:rPr lang="zh-CN" altLang="en-US" sz="2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是线段 </a:t>
            </a:r>
            <a:r>
              <a:rPr lang="en-US" altLang="zh-CN" sz="28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AC</a:t>
            </a:r>
            <a:r>
              <a:rPr lang="en-US" altLang="zh-CN" sz="2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zh-CN" altLang="en-US" sz="2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的中点</a:t>
            </a:r>
            <a:r>
              <a:rPr lang="zh-CN" altLang="en-US" sz="2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．求线段 </a:t>
            </a:r>
            <a:r>
              <a:rPr lang="en-US" altLang="zh-CN" sz="28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anose="020B0604020202020204" pitchFamily="34" charset="0"/>
              </a:rPr>
              <a:t>OB</a:t>
            </a:r>
            <a:r>
              <a:rPr lang="en-US" altLang="zh-CN" sz="28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zh-CN" altLang="en-US" sz="2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的长度．</a:t>
            </a:r>
          </a:p>
        </p:txBody>
      </p:sp>
      <p:sp>
        <p:nvSpPr>
          <p:cNvPr id="66563" name="Text Box 12"/>
          <p:cNvSpPr txBox="1">
            <a:spLocks noChangeArrowheads="1"/>
          </p:cNvSpPr>
          <p:nvPr/>
        </p:nvSpPr>
        <p:spPr bwMode="auto">
          <a:xfrm>
            <a:off x="2384425" y="4383088"/>
            <a:ext cx="71755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endParaRPr lang="zh-CN" altLang="en-US">
              <a:solidFill>
                <a:prstClr val="black"/>
              </a:solidFill>
              <a:latin typeface="Times New Roman" panose="02020603050405020304"/>
              <a:ea typeface="黑体" panose="02010609060101010101" pitchFamily="49" charset="-122"/>
            </a:endParaRPr>
          </a:p>
        </p:txBody>
      </p:sp>
      <p:sp>
        <p:nvSpPr>
          <p:cNvPr id="66564" name="Text Box 13"/>
          <p:cNvSpPr txBox="1">
            <a:spLocks noChangeArrowheads="1"/>
          </p:cNvSpPr>
          <p:nvPr/>
        </p:nvSpPr>
        <p:spPr bwMode="auto">
          <a:xfrm>
            <a:off x="4921217" y="4359275"/>
            <a:ext cx="6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endParaRPr lang="zh-CN" altLang="en-US">
              <a:solidFill>
                <a:prstClr val="black"/>
              </a:solidFill>
              <a:latin typeface="Times New Roman" panose="02020603050405020304"/>
              <a:ea typeface="黑体" panose="02010609060101010101" pitchFamily="49" charset="-122"/>
            </a:endParaRPr>
          </a:p>
        </p:txBody>
      </p:sp>
      <p:sp>
        <p:nvSpPr>
          <p:cNvPr id="66565" name="Text Box 22"/>
          <p:cNvSpPr txBox="1">
            <a:spLocks noChangeArrowheads="1"/>
          </p:cNvSpPr>
          <p:nvPr/>
        </p:nvSpPr>
        <p:spPr bwMode="auto">
          <a:xfrm>
            <a:off x="2667000" y="3817938"/>
            <a:ext cx="184731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endParaRPr lang="zh-CN" altLang="en-US">
              <a:solidFill>
                <a:prstClr val="black"/>
              </a:solidFill>
              <a:latin typeface="Times New Roman" panose="02020603050405020304"/>
              <a:ea typeface="黑体" panose="02010609060101010101" pitchFamily="49" charset="-122"/>
            </a:endParaRPr>
          </a:p>
        </p:txBody>
      </p:sp>
      <p:grpSp>
        <p:nvGrpSpPr>
          <p:cNvPr id="66566" name="组合 8"/>
          <p:cNvGrpSpPr/>
          <p:nvPr/>
        </p:nvGrpSpPr>
        <p:grpSpPr bwMode="auto">
          <a:xfrm>
            <a:off x="5241736" y="2027154"/>
            <a:ext cx="3054511" cy="531212"/>
            <a:chOff x="5512" y="7564"/>
            <a:chExt cx="6410" cy="1113"/>
          </a:xfrm>
        </p:grpSpPr>
        <p:sp>
          <p:nvSpPr>
            <p:cNvPr id="66583" name="Text Box 15"/>
            <p:cNvSpPr txBox="1">
              <a:spLocks noChangeArrowheads="1"/>
            </p:cNvSpPr>
            <p:nvPr/>
          </p:nvSpPr>
          <p:spPr bwMode="auto">
            <a:xfrm>
              <a:off x="5512" y="7564"/>
              <a:ext cx="764" cy="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2100" b="1" i="1" dirty="0">
                  <a:solidFill>
                    <a:srgbClr val="0000FF"/>
                  </a:solidFill>
                  <a:latin typeface="Times New Roman" panose="02020603050405020304"/>
                  <a:ea typeface="黑体" panose="02010609060101010101" pitchFamily="49" charset="-122"/>
                </a:rPr>
                <a:t>A</a:t>
              </a:r>
            </a:p>
          </p:txBody>
        </p:sp>
        <p:sp>
          <p:nvSpPr>
            <p:cNvPr id="66584" name="Text Box 16"/>
            <p:cNvSpPr txBox="1">
              <a:spLocks noChangeArrowheads="1"/>
            </p:cNvSpPr>
            <p:nvPr/>
          </p:nvSpPr>
          <p:spPr bwMode="auto">
            <a:xfrm>
              <a:off x="8802" y="7575"/>
              <a:ext cx="764" cy="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2100" b="1" i="1" dirty="0">
                  <a:solidFill>
                    <a:srgbClr val="0000FF"/>
                  </a:solidFill>
                  <a:latin typeface="Times New Roman" panose="02020603050405020304"/>
                  <a:ea typeface="黑体" panose="02010609060101010101" pitchFamily="49" charset="-122"/>
                </a:rPr>
                <a:t>B</a:t>
              </a:r>
            </a:p>
          </p:txBody>
        </p:sp>
        <p:sp>
          <p:nvSpPr>
            <p:cNvPr id="66585" name="Text Box 17"/>
            <p:cNvSpPr txBox="1">
              <a:spLocks noChangeArrowheads="1"/>
            </p:cNvSpPr>
            <p:nvPr/>
          </p:nvSpPr>
          <p:spPr bwMode="auto">
            <a:xfrm>
              <a:off x="11158" y="7590"/>
              <a:ext cx="764" cy="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2100" b="1" i="1">
                  <a:solidFill>
                    <a:srgbClr val="0000FF"/>
                  </a:solidFill>
                  <a:latin typeface="Times New Roman" panose="02020603050405020304"/>
                  <a:ea typeface="黑体" panose="02010609060101010101" pitchFamily="49" charset="-122"/>
                </a:rPr>
                <a:t>C</a:t>
              </a:r>
            </a:p>
          </p:txBody>
        </p:sp>
        <p:sp>
          <p:nvSpPr>
            <p:cNvPr id="66586" name="Text Box 18"/>
            <p:cNvSpPr txBox="1">
              <a:spLocks noChangeArrowheads="1"/>
            </p:cNvSpPr>
            <p:nvPr/>
          </p:nvSpPr>
          <p:spPr bwMode="auto">
            <a:xfrm>
              <a:off x="8297" y="7588"/>
              <a:ext cx="795" cy="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2100" b="1" i="1">
                  <a:solidFill>
                    <a:srgbClr val="0000FF"/>
                  </a:solidFill>
                  <a:latin typeface="Times New Roman" panose="02020603050405020304"/>
                  <a:ea typeface="黑体" panose="02010609060101010101" pitchFamily="49" charset="-122"/>
                </a:rPr>
                <a:t>O</a:t>
              </a:r>
            </a:p>
          </p:txBody>
        </p:sp>
        <p:grpSp>
          <p:nvGrpSpPr>
            <p:cNvPr id="66587" name="组合 7"/>
            <p:cNvGrpSpPr/>
            <p:nvPr/>
          </p:nvGrpSpPr>
          <p:grpSpPr bwMode="auto">
            <a:xfrm>
              <a:off x="5864" y="7830"/>
              <a:ext cx="5750" cy="133"/>
              <a:chOff x="5864" y="7830"/>
              <a:chExt cx="5750" cy="133"/>
            </a:xfrm>
          </p:grpSpPr>
          <p:sp>
            <p:nvSpPr>
              <p:cNvPr id="66588" name="Line 5"/>
              <p:cNvSpPr>
                <a:spLocks noChangeShapeType="1"/>
              </p:cNvSpPr>
              <p:nvPr/>
            </p:nvSpPr>
            <p:spPr bwMode="auto">
              <a:xfrm>
                <a:off x="5923" y="7891"/>
                <a:ext cx="2819" cy="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srgbClr val="0000FF"/>
                  </a:solidFill>
                  <a:latin typeface="Times New Roman" panose="02020603050405020304"/>
                </a:endParaRPr>
              </a:p>
            </p:txBody>
          </p:sp>
          <p:sp>
            <p:nvSpPr>
              <p:cNvPr id="66589" name="Line 6"/>
              <p:cNvSpPr>
                <a:spLocks noChangeShapeType="1"/>
              </p:cNvSpPr>
              <p:nvPr/>
            </p:nvSpPr>
            <p:spPr bwMode="auto">
              <a:xfrm flipV="1">
                <a:off x="8743" y="7888"/>
                <a:ext cx="402" cy="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srgbClr val="0000FF"/>
                  </a:solidFill>
                  <a:latin typeface="Times New Roman" panose="02020603050405020304"/>
                </a:endParaRPr>
              </a:p>
            </p:txBody>
          </p:sp>
          <p:sp>
            <p:nvSpPr>
              <p:cNvPr id="66590" name="Line 7"/>
              <p:cNvSpPr>
                <a:spLocks noChangeShapeType="1"/>
              </p:cNvSpPr>
              <p:nvPr/>
            </p:nvSpPr>
            <p:spPr bwMode="auto">
              <a:xfrm>
                <a:off x="9147" y="7891"/>
                <a:ext cx="2417" cy="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srgbClr val="0000FF"/>
                  </a:solidFill>
                  <a:latin typeface="Times New Roman" panose="02020603050405020304"/>
                </a:endParaRPr>
              </a:p>
            </p:txBody>
          </p:sp>
          <p:sp>
            <p:nvSpPr>
              <p:cNvPr id="66591" name="椭圆 4"/>
              <p:cNvSpPr>
                <a:spLocks noChangeArrowheads="1"/>
              </p:cNvSpPr>
              <p:nvPr/>
            </p:nvSpPr>
            <p:spPr bwMode="auto">
              <a:xfrm>
                <a:off x="5864" y="7830"/>
                <a:ext cx="119" cy="11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lIns="68580" tIns="34290" rIns="68580" bIns="3429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00" b="1">
                  <a:solidFill>
                    <a:srgbClr val="0000FF"/>
                  </a:solidFill>
                  <a:latin typeface="Times New Roman" panose="02020603050405020304"/>
                </a:endParaRPr>
              </a:p>
            </p:txBody>
          </p:sp>
          <p:sp>
            <p:nvSpPr>
              <p:cNvPr id="66592" name="椭圆 3"/>
              <p:cNvSpPr>
                <a:spLocks noChangeArrowheads="1"/>
              </p:cNvSpPr>
              <p:nvPr/>
            </p:nvSpPr>
            <p:spPr bwMode="auto">
              <a:xfrm>
                <a:off x="8684" y="7836"/>
                <a:ext cx="119" cy="11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lIns="68580" tIns="34290" rIns="68580" bIns="3429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00" b="1">
                  <a:solidFill>
                    <a:srgbClr val="0000FF"/>
                  </a:solidFill>
                  <a:latin typeface="Times New Roman" panose="02020603050405020304"/>
                </a:endParaRPr>
              </a:p>
            </p:txBody>
          </p:sp>
          <p:sp>
            <p:nvSpPr>
              <p:cNvPr id="66593" name="椭圆 5"/>
              <p:cNvSpPr>
                <a:spLocks noChangeArrowheads="1"/>
              </p:cNvSpPr>
              <p:nvPr/>
            </p:nvSpPr>
            <p:spPr bwMode="auto">
              <a:xfrm>
                <a:off x="9084" y="7832"/>
                <a:ext cx="119" cy="11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lIns="68580" tIns="34290" rIns="68580" bIns="3429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00" b="1">
                  <a:solidFill>
                    <a:srgbClr val="0000FF"/>
                  </a:solidFill>
                  <a:latin typeface="Times New Roman" panose="02020603050405020304"/>
                </a:endParaRPr>
              </a:p>
            </p:txBody>
          </p:sp>
          <p:sp>
            <p:nvSpPr>
              <p:cNvPr id="66594" name="椭圆 6"/>
              <p:cNvSpPr>
                <a:spLocks noChangeArrowheads="1"/>
              </p:cNvSpPr>
              <p:nvPr/>
            </p:nvSpPr>
            <p:spPr bwMode="auto">
              <a:xfrm>
                <a:off x="11496" y="7845"/>
                <a:ext cx="119" cy="11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lIns="68580" tIns="34290" rIns="68580" bIns="3429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00" b="1">
                  <a:solidFill>
                    <a:srgbClr val="0000FF"/>
                  </a:solidFill>
                  <a:latin typeface="Times New Roman" panose="02020603050405020304"/>
                </a:endParaRPr>
              </a:p>
            </p:txBody>
          </p:sp>
        </p:grpSp>
      </p:grpSp>
      <p:sp>
        <p:nvSpPr>
          <p:cNvPr id="66580" name="文本框 9"/>
          <p:cNvSpPr txBox="1">
            <a:spLocks noChangeArrowheads="1"/>
          </p:cNvSpPr>
          <p:nvPr/>
        </p:nvSpPr>
        <p:spPr bwMode="auto">
          <a:xfrm>
            <a:off x="947135" y="2351786"/>
            <a:ext cx="6926262" cy="2529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解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因为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AC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 =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AB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 +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BC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 = 4+3=7 (cm)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         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点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O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为线段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AC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的中点，</a:t>
            </a:r>
          </a:p>
          <a:p>
            <a:pPr>
              <a:lnSpc>
                <a:spcPct val="18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         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所以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OC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    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AC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   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×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7 = 3.5 (cm)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，</a:t>
            </a:r>
          </a:p>
          <a:p>
            <a:pPr>
              <a:lnSpc>
                <a:spcPct val="18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         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所以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OB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OC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–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BC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 = 3.5–3 = 0.5 (cm)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．</a:t>
            </a:r>
          </a:p>
        </p:txBody>
      </p:sp>
      <p:graphicFrame>
        <p:nvGraphicFramePr>
          <p:cNvPr id="66581" name="对象 19459"/>
          <p:cNvGraphicFramePr>
            <a:graphicFrameLocks noChangeAspect="1"/>
          </p:cNvGraphicFramePr>
          <p:nvPr/>
        </p:nvGraphicFramePr>
        <p:xfrm>
          <a:off x="3178843" y="3520762"/>
          <a:ext cx="312692" cy="688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66" r:id="rId3" imgW="152400" imgH="393700" progId="Equation.DSMT4">
                  <p:embed/>
                </p:oleObj>
              </mc:Choice>
              <mc:Fallback>
                <p:oleObj r:id="rId3" imgW="152400" imgH="393700" progId="Equation.DSMT4">
                  <p:embed/>
                  <p:pic>
                    <p:nvPicPr>
                      <p:cNvPr id="0" name="图片 832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8843" y="3520762"/>
                        <a:ext cx="312692" cy="6887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82" name="对象 10"/>
          <p:cNvGraphicFramePr>
            <a:graphicFrameLocks noChangeAspect="1"/>
          </p:cNvGraphicFramePr>
          <p:nvPr/>
        </p:nvGraphicFramePr>
        <p:xfrm>
          <a:off x="4081307" y="3541908"/>
          <a:ext cx="313839" cy="68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67" r:id="rId5" imgW="152400" imgH="393700" progId="Equation.DSMT4">
                  <p:embed/>
                </p:oleObj>
              </mc:Choice>
              <mc:Fallback>
                <p:oleObj r:id="rId5" imgW="152400" imgH="393700" progId="Equation.DSMT4">
                  <p:embed/>
                  <p:pic>
                    <p:nvPicPr>
                      <p:cNvPr id="0" name="图片 832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1307" y="3541908"/>
                        <a:ext cx="313839" cy="68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6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6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6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文本框 1"/>
          <p:cNvSpPr txBox="1">
            <a:spLocks noChangeArrowheads="1"/>
          </p:cNvSpPr>
          <p:nvPr/>
        </p:nvSpPr>
        <p:spPr bwMode="auto">
          <a:xfrm>
            <a:off x="705751" y="993965"/>
            <a:ext cx="8180388" cy="10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4.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已知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，如图，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B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C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两点把线段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AD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分成2：5：3三部分，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M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为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AD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的中点，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BM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=6，求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CM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和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AD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的长．</a:t>
            </a:r>
          </a:p>
        </p:txBody>
      </p:sp>
      <p:grpSp>
        <p:nvGrpSpPr>
          <p:cNvPr id="67587" name="组合 11"/>
          <p:cNvGrpSpPr/>
          <p:nvPr/>
        </p:nvGrpSpPr>
        <p:grpSpPr bwMode="auto">
          <a:xfrm>
            <a:off x="2597150" y="2155825"/>
            <a:ext cx="3609975" cy="738437"/>
            <a:chOff x="2227" y="4261"/>
            <a:chExt cx="7579" cy="1555"/>
          </a:xfrm>
        </p:grpSpPr>
        <p:sp>
          <p:nvSpPr>
            <p:cNvPr id="67609" name="文本框 10"/>
            <p:cNvSpPr txBox="1">
              <a:spLocks noChangeArrowheads="1"/>
            </p:cNvSpPr>
            <p:nvPr/>
          </p:nvSpPr>
          <p:spPr bwMode="auto">
            <a:xfrm>
              <a:off x="8982" y="4307"/>
              <a:ext cx="824" cy="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 dirty="0">
                  <a:solidFill>
                    <a:srgbClr val="0000FF"/>
                  </a:solidFill>
                  <a:latin typeface="Times New Roman" panose="02020603050405020304"/>
                </a:rPr>
                <a:t>D </a:t>
              </a:r>
            </a:p>
          </p:txBody>
        </p:sp>
        <p:sp>
          <p:nvSpPr>
            <p:cNvPr id="67610" name="Line 56"/>
            <p:cNvSpPr>
              <a:spLocks noChangeShapeType="1"/>
            </p:cNvSpPr>
            <p:nvPr/>
          </p:nvSpPr>
          <p:spPr bwMode="auto">
            <a:xfrm>
              <a:off x="2607" y="4343"/>
              <a:ext cx="2254" cy="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srgbClr val="0000FF"/>
                </a:solidFill>
                <a:latin typeface="Times New Roman" panose="02020603050405020304"/>
              </a:endParaRPr>
            </a:p>
          </p:txBody>
        </p:sp>
        <p:sp>
          <p:nvSpPr>
            <p:cNvPr id="67611" name="椭圆 1"/>
            <p:cNvSpPr>
              <a:spLocks noChangeArrowheads="1"/>
            </p:cNvSpPr>
            <p:nvPr/>
          </p:nvSpPr>
          <p:spPr bwMode="auto">
            <a:xfrm>
              <a:off x="2579" y="4300"/>
              <a:ext cx="119" cy="11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anose="02020603050405020304"/>
              </a:endParaRPr>
            </a:p>
          </p:txBody>
        </p:sp>
        <p:sp>
          <p:nvSpPr>
            <p:cNvPr id="67612" name="椭圆 2"/>
            <p:cNvSpPr>
              <a:spLocks noChangeArrowheads="1"/>
            </p:cNvSpPr>
            <p:nvPr/>
          </p:nvSpPr>
          <p:spPr bwMode="auto">
            <a:xfrm>
              <a:off x="7088" y="4299"/>
              <a:ext cx="119" cy="11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anose="02020603050405020304"/>
              </a:endParaRPr>
            </a:p>
          </p:txBody>
        </p:sp>
        <p:sp>
          <p:nvSpPr>
            <p:cNvPr id="67613" name="Line 56"/>
            <p:cNvSpPr>
              <a:spLocks noChangeShapeType="1"/>
            </p:cNvSpPr>
            <p:nvPr/>
          </p:nvSpPr>
          <p:spPr bwMode="auto">
            <a:xfrm>
              <a:off x="4841" y="4352"/>
              <a:ext cx="2254" cy="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srgbClr val="0000FF"/>
                </a:solidFill>
                <a:latin typeface="Times New Roman" panose="02020603050405020304"/>
              </a:endParaRPr>
            </a:p>
          </p:txBody>
        </p:sp>
        <p:sp>
          <p:nvSpPr>
            <p:cNvPr id="67614" name="Line 56"/>
            <p:cNvSpPr>
              <a:spLocks noChangeShapeType="1"/>
            </p:cNvSpPr>
            <p:nvPr/>
          </p:nvSpPr>
          <p:spPr bwMode="auto">
            <a:xfrm>
              <a:off x="7088" y="4352"/>
              <a:ext cx="2254" cy="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srgbClr val="0000FF"/>
                </a:solidFill>
                <a:latin typeface="Times New Roman" panose="02020603050405020304"/>
              </a:endParaRPr>
            </a:p>
          </p:txBody>
        </p:sp>
        <p:sp>
          <p:nvSpPr>
            <p:cNvPr id="67615" name="椭圆 5"/>
            <p:cNvSpPr>
              <a:spLocks noChangeArrowheads="1"/>
            </p:cNvSpPr>
            <p:nvPr/>
          </p:nvSpPr>
          <p:spPr bwMode="auto">
            <a:xfrm>
              <a:off x="9333" y="4300"/>
              <a:ext cx="119" cy="11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anose="02020603050405020304"/>
              </a:endParaRPr>
            </a:p>
          </p:txBody>
        </p:sp>
        <p:sp>
          <p:nvSpPr>
            <p:cNvPr id="67616" name="文本框 7"/>
            <p:cNvSpPr txBox="1">
              <a:spLocks noChangeArrowheads="1"/>
            </p:cNvSpPr>
            <p:nvPr/>
          </p:nvSpPr>
          <p:spPr bwMode="auto">
            <a:xfrm>
              <a:off x="2227" y="4307"/>
              <a:ext cx="824" cy="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>
                  <a:solidFill>
                    <a:srgbClr val="0000FF"/>
                  </a:solidFill>
                  <a:latin typeface="Times New Roman" panose="02020603050405020304"/>
                </a:rPr>
                <a:t>A</a:t>
              </a:r>
            </a:p>
          </p:txBody>
        </p:sp>
        <p:sp>
          <p:nvSpPr>
            <p:cNvPr id="67617" name="文本框 8"/>
            <p:cNvSpPr txBox="1">
              <a:spLocks noChangeArrowheads="1"/>
            </p:cNvSpPr>
            <p:nvPr/>
          </p:nvSpPr>
          <p:spPr bwMode="auto">
            <a:xfrm>
              <a:off x="6815" y="4316"/>
              <a:ext cx="824" cy="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>
                  <a:solidFill>
                    <a:srgbClr val="0000FF"/>
                  </a:solidFill>
                  <a:latin typeface="Times New Roman" panose="02020603050405020304"/>
                </a:rPr>
                <a:t>C </a:t>
              </a:r>
            </a:p>
          </p:txBody>
        </p:sp>
        <p:sp>
          <p:nvSpPr>
            <p:cNvPr id="67618" name="文本框 9"/>
            <p:cNvSpPr txBox="1">
              <a:spLocks noChangeArrowheads="1"/>
            </p:cNvSpPr>
            <p:nvPr/>
          </p:nvSpPr>
          <p:spPr bwMode="auto">
            <a:xfrm>
              <a:off x="3843" y="4297"/>
              <a:ext cx="824" cy="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>
                  <a:solidFill>
                    <a:srgbClr val="0000FF"/>
                  </a:solidFill>
                  <a:latin typeface="Times New Roman" panose="02020603050405020304"/>
                </a:rPr>
                <a:t>B</a:t>
              </a:r>
            </a:p>
          </p:txBody>
        </p:sp>
        <p:sp>
          <p:nvSpPr>
            <p:cNvPr id="67619" name="椭圆 2"/>
            <p:cNvSpPr>
              <a:spLocks noChangeArrowheads="1"/>
            </p:cNvSpPr>
            <p:nvPr/>
          </p:nvSpPr>
          <p:spPr bwMode="auto">
            <a:xfrm>
              <a:off x="5812" y="4296"/>
              <a:ext cx="119" cy="11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anose="02020603050405020304"/>
              </a:endParaRPr>
            </a:p>
          </p:txBody>
        </p:sp>
        <p:sp>
          <p:nvSpPr>
            <p:cNvPr id="67620" name="文本框 9"/>
            <p:cNvSpPr txBox="1">
              <a:spLocks noChangeArrowheads="1"/>
            </p:cNvSpPr>
            <p:nvPr/>
          </p:nvSpPr>
          <p:spPr bwMode="auto">
            <a:xfrm>
              <a:off x="5492" y="4261"/>
              <a:ext cx="824" cy="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>
                  <a:solidFill>
                    <a:srgbClr val="0000FF"/>
                  </a:solidFill>
                  <a:latin typeface="Times New Roman" panose="02020603050405020304"/>
                </a:rPr>
                <a:t>M </a:t>
              </a:r>
            </a:p>
          </p:txBody>
        </p:sp>
        <p:sp>
          <p:nvSpPr>
            <p:cNvPr id="67621" name="椭圆 2"/>
            <p:cNvSpPr>
              <a:spLocks noChangeArrowheads="1"/>
            </p:cNvSpPr>
            <p:nvPr/>
          </p:nvSpPr>
          <p:spPr bwMode="auto">
            <a:xfrm>
              <a:off x="3997" y="4323"/>
              <a:ext cx="119" cy="11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srgbClr val="0000FF"/>
                </a:solidFill>
                <a:latin typeface="Times New Roman" panose="02020603050405020304"/>
              </a:endParaRPr>
            </a:p>
          </p:txBody>
        </p:sp>
      </p:grp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4001730" y="4323923"/>
            <a:ext cx="23987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</a:rPr>
              <a:t>AD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</a:rPr>
              <a:t>=10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</a:rPr>
              <a:t>=20 ．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931863" y="2635250"/>
            <a:ext cx="45047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解：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设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sym typeface="宋体" panose="02010600030101010101" pitchFamily="2" charset="-122"/>
              </a:rPr>
              <a:t>AB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=2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，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BC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=5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，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CD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=3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,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931863" y="3087688"/>
            <a:ext cx="38026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</a:rPr>
              <a:t>所以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 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AD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AB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+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BC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+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CD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=10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.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4610926" y="3087688"/>
            <a:ext cx="313739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 smtClean="0">
                <a:solidFill>
                  <a:srgbClr val="FF0000"/>
                </a:solidFill>
              </a:rPr>
              <a:t>因为 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M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是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AD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的中点，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931863" y="3492249"/>
            <a:ext cx="28312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</a:rPr>
              <a:t>所以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 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AM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MD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=5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，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3504138" y="3484205"/>
            <a:ext cx="30604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所以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BM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=AM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–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AB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=3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.</a:t>
            </a: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931863" y="3908425"/>
            <a:ext cx="20056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 smtClean="0">
                <a:solidFill>
                  <a:srgbClr val="FF0000"/>
                </a:solidFill>
              </a:rPr>
              <a:t>因为 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BM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=6，</a:t>
            </a: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2635875" y="3923680"/>
            <a:ext cx="32496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即3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=6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，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/>
              </a:rPr>
              <a:t>所以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 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=2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.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      </a:t>
            </a: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931863" y="4323923"/>
            <a:ext cx="33473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故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CM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MD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–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CD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=2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sym typeface="宋体" panose="02010600030101010101" pitchFamily="2" charset="-122"/>
              </a:rPr>
              <a:t>=4，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2471143"/>
            <a:ext cx="2016224" cy="46166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线段的运算</a:t>
            </a:r>
            <a:endParaRPr lang="zh-CN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644542" y="1419622"/>
            <a:ext cx="2016224" cy="46166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中点</a:t>
            </a:r>
            <a:endParaRPr lang="zh-CN" alt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644542" y="2494392"/>
            <a:ext cx="2016224" cy="46166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和与差</a:t>
            </a:r>
            <a:endParaRPr lang="zh-CN" alt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644542" y="3479255"/>
            <a:ext cx="2016224" cy="46166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思想方法</a:t>
            </a:r>
            <a:endParaRPr lang="zh-CN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272325" y="2776451"/>
            <a:ext cx="1512168" cy="46166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方程思想</a:t>
            </a:r>
            <a:endParaRPr lang="zh-CN" alt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54907" y="4144603"/>
            <a:ext cx="1529585" cy="46166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分类思想</a:t>
            </a:r>
            <a:endParaRPr lang="zh-CN" altLang="en-US" sz="2400" dirty="0"/>
          </a:p>
        </p:txBody>
      </p:sp>
      <p:sp>
        <p:nvSpPr>
          <p:cNvPr id="9" name="左大括号 8"/>
          <p:cNvSpPr/>
          <p:nvPr/>
        </p:nvSpPr>
        <p:spPr>
          <a:xfrm>
            <a:off x="3068478" y="1650455"/>
            <a:ext cx="576064" cy="2103040"/>
          </a:xfrm>
          <a:prstGeom prst="leftBrace">
            <a:avLst>
              <a:gd name="adj1" fmla="val 0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3356510" y="2701975"/>
            <a:ext cx="2880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左大括号 12"/>
          <p:cNvSpPr/>
          <p:nvPr/>
        </p:nvSpPr>
        <p:spPr>
          <a:xfrm>
            <a:off x="5678844" y="3007284"/>
            <a:ext cx="576064" cy="1368152"/>
          </a:xfrm>
          <a:prstGeom prst="leftBrace">
            <a:avLst>
              <a:gd name="adj1" fmla="val 0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27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6010" y="1923678"/>
            <a:ext cx="5987009" cy="715564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011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/>
        </p:nvSpPr>
        <p:spPr bwMode="auto">
          <a:xfrm>
            <a:off x="430213" y="1551494"/>
            <a:ext cx="8285162" cy="18049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8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在直线上画出线段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 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再在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AB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的延长线上画线段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BC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线段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AC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就是</a:t>
            </a:r>
            <a:r>
              <a:rPr lang="zh-CN" altLang="en-US" sz="2400" b="1" u="sng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</a:t>
            </a:r>
            <a:r>
              <a:rPr lang="zh-CN" altLang="en-US" sz="2400" b="1" u="sng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   </a:t>
            </a:r>
            <a:r>
              <a:rPr lang="zh-CN" altLang="en-US" sz="2400" b="1" u="sng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与</a:t>
            </a:r>
            <a:r>
              <a:rPr lang="zh-CN" altLang="en-US" sz="2400" b="1" u="sng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u="sng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   </a:t>
            </a:r>
            <a:r>
              <a:rPr lang="zh-CN" altLang="en-US" sz="2400" b="1" u="sng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和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记作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AC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b="1" u="sng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 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如果在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AB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上画线段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BD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那么线段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AD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就是</a:t>
            </a:r>
            <a:r>
              <a:rPr lang="zh-CN" altLang="en-US" sz="2400" b="1" u="sng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</a:t>
            </a:r>
            <a:r>
              <a:rPr lang="zh-CN" altLang="en-US" sz="2400" b="1" u="sng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  </a:t>
            </a:r>
            <a:r>
              <a:rPr lang="zh-CN" altLang="en-US" sz="2400" b="1" u="sng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与</a:t>
            </a:r>
            <a:r>
              <a:rPr lang="zh-CN" altLang="en-US" sz="2400" b="1" u="sng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u="sng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  </a:t>
            </a:r>
            <a:r>
              <a:rPr lang="zh-CN" altLang="en-US" sz="2400" b="1" u="sng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差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记作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AD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b="1" u="sng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r>
              <a:rPr lang="en-US" altLang="zh-CN" sz="2400" b="1" u="sng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</a:t>
            </a:r>
            <a:endParaRPr lang="zh-CN" altLang="en-US" sz="2400" b="1" dirty="0">
              <a:solidFill>
                <a:prstClr val="black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cxnSp>
        <p:nvCxnSpPr>
          <p:cNvPr id="2" name="直接连接符 1"/>
          <p:cNvCxnSpPr>
            <a:cxnSpLocks noChangeShapeType="1"/>
          </p:cNvCxnSpPr>
          <p:nvPr/>
        </p:nvCxnSpPr>
        <p:spPr bwMode="auto">
          <a:xfrm>
            <a:off x="1974850" y="4152539"/>
            <a:ext cx="50720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椭圆 2"/>
          <p:cNvSpPr>
            <a:spLocks noChangeArrowheads="1"/>
          </p:cNvSpPr>
          <p:nvPr/>
        </p:nvSpPr>
        <p:spPr bwMode="auto">
          <a:xfrm>
            <a:off x="2392363" y="4128726"/>
            <a:ext cx="55562" cy="539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5335588" y="4128726"/>
            <a:ext cx="53975" cy="539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289175" y="4229306"/>
            <a:ext cx="36420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A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187950" y="4245181"/>
            <a:ext cx="36420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B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184900" y="4254706"/>
            <a:ext cx="36420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C</a:t>
            </a:r>
          </a:p>
        </p:txBody>
      </p:sp>
      <p:sp>
        <p:nvSpPr>
          <p:cNvPr id="8" name="椭圆 7"/>
          <p:cNvSpPr>
            <a:spLocks noChangeArrowheads="1"/>
          </p:cNvSpPr>
          <p:nvPr/>
        </p:nvSpPr>
        <p:spPr bwMode="auto">
          <a:xfrm>
            <a:off x="6345238" y="4128726"/>
            <a:ext cx="53975" cy="539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5" name="组合 34"/>
          <p:cNvGrpSpPr/>
          <p:nvPr/>
        </p:nvGrpSpPr>
        <p:grpSpPr bwMode="auto">
          <a:xfrm>
            <a:off x="4192588" y="4130881"/>
            <a:ext cx="376237" cy="520700"/>
            <a:chOff x="6405" y="8375"/>
            <a:chExt cx="787" cy="1094"/>
          </a:xfrm>
        </p:grpSpPr>
        <p:sp>
          <p:nvSpPr>
            <p:cNvPr id="39975" name="文本框 8"/>
            <p:cNvSpPr txBox="1">
              <a:spLocks noChangeArrowheads="1"/>
            </p:cNvSpPr>
            <p:nvPr/>
          </p:nvSpPr>
          <p:spPr bwMode="auto">
            <a:xfrm>
              <a:off x="6405" y="8600"/>
              <a:ext cx="787" cy="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en-US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D</a:t>
              </a:r>
            </a:p>
          </p:txBody>
        </p:sp>
        <p:sp>
          <p:nvSpPr>
            <p:cNvPr id="39976" name="椭圆 9"/>
            <p:cNvSpPr>
              <a:spLocks noChangeArrowheads="1"/>
            </p:cNvSpPr>
            <p:nvPr/>
          </p:nvSpPr>
          <p:spPr bwMode="auto">
            <a:xfrm>
              <a:off x="6712" y="8375"/>
              <a:ext cx="112" cy="1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7" name="左大括号 16"/>
          <p:cNvSpPr/>
          <p:nvPr/>
        </p:nvSpPr>
        <p:spPr bwMode="auto">
          <a:xfrm rot="5400000">
            <a:off x="4056063" y="1790339"/>
            <a:ext cx="663575" cy="3959225"/>
          </a:xfrm>
          <a:prstGeom prst="leftBrace">
            <a:avLst>
              <a:gd name="adj1" fmla="val 7900"/>
              <a:gd name="adj2" fmla="val 49949"/>
            </a:avLst>
          </a:prstGeom>
          <a:noFill/>
          <a:ln w="19050">
            <a:solidFill>
              <a:srgbClr val="0000FF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4486275" y="3346089"/>
            <a:ext cx="60785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 dirty="0" err="1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a</a:t>
            </a:r>
            <a:r>
              <a:rPr lang="en-US" altLang="zh-CN" sz="21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+</a:t>
            </a:r>
            <a:r>
              <a:rPr lang="en-US" altLang="zh-CN" sz="2100" b="1" i="1" dirty="0" err="1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b</a:t>
            </a:r>
            <a:endParaRPr lang="en-US" altLang="zh-CN" sz="2100" b="1" i="1" dirty="0">
              <a:solidFill>
                <a:srgbClr val="0000FF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宋体" panose="02010600030101010101" pitchFamily="2" charset="-122"/>
            </a:endParaRPr>
          </a:p>
        </p:txBody>
      </p:sp>
      <p:sp>
        <p:nvSpPr>
          <p:cNvPr id="19" name="左大括号 18"/>
          <p:cNvSpPr/>
          <p:nvPr/>
        </p:nvSpPr>
        <p:spPr bwMode="auto">
          <a:xfrm rot="5400000" flipH="1">
            <a:off x="3319463" y="3292681"/>
            <a:ext cx="133350" cy="1949450"/>
          </a:xfrm>
          <a:prstGeom prst="leftBrace">
            <a:avLst>
              <a:gd name="adj1" fmla="val 0"/>
              <a:gd name="adj2" fmla="val 50000"/>
            </a:avLst>
          </a:prstGeom>
          <a:noFill/>
          <a:ln w="19050">
            <a:solidFill>
              <a:srgbClr val="0000FF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3114675" y="4226131"/>
            <a:ext cx="58862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a</a:t>
            </a:r>
            <a:r>
              <a:rPr lang="en-US" altLang="zh-CN" sz="21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–</a:t>
            </a:r>
            <a:r>
              <a:rPr lang="en-US" altLang="zh-CN" sz="2100" b="1" i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b</a:t>
            </a:r>
          </a:p>
        </p:txBody>
      </p:sp>
      <p:grpSp>
        <p:nvGrpSpPr>
          <p:cNvPr id="27" name="组合 26"/>
          <p:cNvGrpSpPr/>
          <p:nvPr/>
        </p:nvGrpSpPr>
        <p:grpSpPr bwMode="auto">
          <a:xfrm>
            <a:off x="2405063" y="3666764"/>
            <a:ext cx="2947987" cy="441325"/>
            <a:chOff x="2651" y="7390"/>
            <a:chExt cx="6190" cy="926"/>
          </a:xfrm>
          <a:noFill/>
        </p:grpSpPr>
        <p:sp>
          <p:nvSpPr>
            <p:cNvPr id="39973" name="左大括号 20"/>
            <p:cNvSpPr/>
            <p:nvPr/>
          </p:nvSpPr>
          <p:spPr bwMode="auto">
            <a:xfrm rot="5400000">
              <a:off x="5598" y="5074"/>
              <a:ext cx="285" cy="6190"/>
            </a:xfrm>
            <a:prstGeom prst="leftBrace">
              <a:avLst>
                <a:gd name="adj1" fmla="val 6938"/>
                <a:gd name="adj2" fmla="val 48301"/>
              </a:avLst>
            </a:prstGeom>
            <a:grpFill/>
            <a:ln w="19050">
              <a:solidFill>
                <a:srgbClr val="FF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974" name="文本框 21"/>
            <p:cNvSpPr txBox="1">
              <a:spLocks noChangeArrowheads="1"/>
            </p:cNvSpPr>
            <p:nvPr/>
          </p:nvSpPr>
          <p:spPr bwMode="auto">
            <a:xfrm>
              <a:off x="5590" y="7390"/>
              <a:ext cx="664" cy="86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a</a:t>
              </a:r>
            </a:p>
          </p:txBody>
        </p:sp>
      </p:grpSp>
      <p:grpSp>
        <p:nvGrpSpPr>
          <p:cNvPr id="31" name="组合 30"/>
          <p:cNvGrpSpPr/>
          <p:nvPr/>
        </p:nvGrpSpPr>
        <p:grpSpPr bwMode="auto">
          <a:xfrm>
            <a:off x="5364163" y="3660414"/>
            <a:ext cx="1006475" cy="465137"/>
            <a:chOff x="8865" y="7377"/>
            <a:chExt cx="2110" cy="978"/>
          </a:xfrm>
          <a:noFill/>
        </p:grpSpPr>
        <p:sp>
          <p:nvSpPr>
            <p:cNvPr id="39971" name="左大括号 22"/>
            <p:cNvSpPr/>
            <p:nvPr/>
          </p:nvSpPr>
          <p:spPr bwMode="auto">
            <a:xfrm rot="5400000">
              <a:off x="9750" y="7130"/>
              <a:ext cx="340" cy="2110"/>
            </a:xfrm>
            <a:prstGeom prst="leftBrace">
              <a:avLst>
                <a:gd name="adj1" fmla="val 7930"/>
                <a:gd name="adj2" fmla="val 48301"/>
              </a:avLst>
            </a:prstGeom>
            <a:grpFill/>
            <a:ln w="19050">
              <a:solidFill>
                <a:srgbClr val="FF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972" name="文本框 23"/>
            <p:cNvSpPr txBox="1">
              <a:spLocks noChangeArrowheads="1"/>
            </p:cNvSpPr>
            <p:nvPr/>
          </p:nvSpPr>
          <p:spPr bwMode="auto">
            <a:xfrm>
              <a:off x="9687" y="7377"/>
              <a:ext cx="664" cy="86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b</a:t>
              </a:r>
            </a:p>
          </p:txBody>
        </p:sp>
      </p:grpSp>
      <p:grpSp>
        <p:nvGrpSpPr>
          <p:cNvPr id="37" name="组合 36"/>
          <p:cNvGrpSpPr/>
          <p:nvPr/>
        </p:nvGrpSpPr>
        <p:grpSpPr bwMode="auto">
          <a:xfrm>
            <a:off x="4356100" y="4202318"/>
            <a:ext cx="1009650" cy="484188"/>
            <a:chOff x="6748" y="8528"/>
            <a:chExt cx="2117" cy="1016"/>
          </a:xfrm>
          <a:noFill/>
        </p:grpSpPr>
        <p:sp>
          <p:nvSpPr>
            <p:cNvPr id="39969" name="左大括号 24"/>
            <p:cNvSpPr/>
            <p:nvPr/>
          </p:nvSpPr>
          <p:spPr bwMode="auto">
            <a:xfrm rot="5400000" flipH="1">
              <a:off x="7681" y="7585"/>
              <a:ext cx="242" cy="2117"/>
            </a:xfrm>
            <a:prstGeom prst="leftBrace">
              <a:avLst>
                <a:gd name="adj1" fmla="val 0"/>
                <a:gd name="adj2" fmla="val 45676"/>
              </a:avLst>
            </a:prstGeom>
            <a:grpFill/>
            <a:ln w="19050">
              <a:solidFill>
                <a:srgbClr val="FF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970" name="文本框 25"/>
            <p:cNvSpPr txBox="1">
              <a:spLocks noChangeArrowheads="1"/>
            </p:cNvSpPr>
            <p:nvPr/>
          </p:nvSpPr>
          <p:spPr bwMode="auto">
            <a:xfrm>
              <a:off x="7637" y="8675"/>
              <a:ext cx="664" cy="86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b</a:t>
              </a:r>
            </a:p>
          </p:txBody>
        </p:sp>
      </p:grp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108424" y="2068523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a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858779" y="2085998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b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450974" y="2060855"/>
            <a:ext cx="6671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a+b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7138536" y="2530188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a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851765" y="2537031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b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758836" y="3066334"/>
            <a:ext cx="10429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a–b</a:t>
            </a:r>
          </a:p>
        </p:txBody>
      </p:sp>
      <p:sp>
        <p:nvSpPr>
          <p:cNvPr id="39938" name="文本框 6151"/>
          <p:cNvSpPr txBox="1">
            <a:spLocks noChangeArrowheads="1"/>
          </p:cNvSpPr>
          <p:nvPr/>
        </p:nvSpPr>
        <p:spPr bwMode="auto">
          <a:xfrm>
            <a:off x="4127872" y="1083632"/>
            <a:ext cx="32784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线段的和、差、倍、分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41" name="组合 40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43" name="圆角矩形 42"/>
              <p:cNvSpPr/>
              <p:nvPr/>
            </p:nvSpPr>
            <p:spPr>
              <a:xfrm>
                <a:off x="460374" y="916940"/>
                <a:ext cx="1548697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42" name="直接连接符 41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/>
      <p:bldP spid="6" grpId="0"/>
      <p:bldP spid="7" grpId="0"/>
      <p:bldP spid="8" grpId="0" bldLvl="0" animBg="1"/>
      <p:bldP spid="17" grpId="0" bldLvl="0" animBg="1"/>
      <p:bldP spid="18" grpId="0"/>
      <p:bldP spid="19" grpId="0" bldLvl="0" animBg="1"/>
      <p:bldP spid="20" grpId="0"/>
      <p:bldP spid="11" grpId="0"/>
      <p:bldP spid="12" grpId="0"/>
      <p:bldP spid="14" grpId="0"/>
      <p:bldP spid="13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3"/>
          <p:cNvSpPr txBox="1">
            <a:spLocks noChangeArrowheads="1"/>
          </p:cNvSpPr>
          <p:nvPr/>
        </p:nvSpPr>
        <p:spPr bwMode="auto">
          <a:xfrm>
            <a:off x="2605498" y="1142295"/>
            <a:ext cx="431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endParaRPr lang="zh-CN" altLang="en-US">
              <a:solidFill>
                <a:prstClr val="black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84994" name="Rectangle 3"/>
          <p:cNvSpPr>
            <a:spLocks noGrp="1" noChangeArrowheads="1"/>
          </p:cNvSpPr>
          <p:nvPr/>
        </p:nvSpPr>
        <p:spPr bwMode="auto">
          <a:xfrm>
            <a:off x="971960" y="1102608"/>
            <a:ext cx="7307263" cy="12414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800"/>
              </a:lnSpc>
              <a:defRPr/>
            </a:pP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如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图，点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在线段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AD</a:t>
            </a: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上则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B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+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BC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=____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AD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–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CD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=___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＝ 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 –___ =  ___ –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___.</a:t>
            </a:r>
            <a:endParaRPr lang="zh-CN" altLang="en-US" sz="2400" b="1" dirty="0">
              <a:solidFill>
                <a:prstClr val="black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grpSp>
        <p:nvGrpSpPr>
          <p:cNvPr id="41988" name="Group 4"/>
          <p:cNvGrpSpPr>
            <a:grpSpLocks noChangeAspect="1"/>
          </p:cNvGrpSpPr>
          <p:nvPr/>
        </p:nvGrpSpPr>
        <p:grpSpPr bwMode="auto">
          <a:xfrm>
            <a:off x="2853332" y="2290058"/>
            <a:ext cx="3794125" cy="636587"/>
            <a:chOff x="2362" y="1503"/>
            <a:chExt cx="4852" cy="814"/>
          </a:xfrm>
        </p:grpSpPr>
        <p:sp>
          <p:nvSpPr>
            <p:cNvPr id="42016" name="AutoShape 5"/>
            <p:cNvSpPr>
              <a:spLocks noChangeAspect="1" noChangeArrowheads="1"/>
            </p:cNvSpPr>
            <p:nvPr/>
          </p:nvSpPr>
          <p:spPr bwMode="auto">
            <a:xfrm>
              <a:off x="2362" y="1503"/>
              <a:ext cx="4852" cy="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017" name="Line 6"/>
            <p:cNvSpPr>
              <a:spLocks noChangeShapeType="1"/>
            </p:cNvSpPr>
            <p:nvPr/>
          </p:nvSpPr>
          <p:spPr bwMode="auto">
            <a:xfrm>
              <a:off x="2540" y="1503"/>
              <a:ext cx="0" cy="13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018" name="Line 7"/>
            <p:cNvSpPr>
              <a:spLocks noChangeShapeType="1"/>
            </p:cNvSpPr>
            <p:nvPr/>
          </p:nvSpPr>
          <p:spPr bwMode="auto">
            <a:xfrm>
              <a:off x="2540" y="1642"/>
              <a:ext cx="428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019" name="Line 8"/>
            <p:cNvSpPr>
              <a:spLocks noChangeShapeType="1"/>
            </p:cNvSpPr>
            <p:nvPr/>
          </p:nvSpPr>
          <p:spPr bwMode="auto">
            <a:xfrm>
              <a:off x="6820" y="1503"/>
              <a:ext cx="0" cy="13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020" name="Line 9"/>
            <p:cNvSpPr>
              <a:spLocks noChangeShapeType="1"/>
            </p:cNvSpPr>
            <p:nvPr/>
          </p:nvSpPr>
          <p:spPr bwMode="auto">
            <a:xfrm>
              <a:off x="5393" y="1503"/>
              <a:ext cx="0" cy="13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021" name="Line 10"/>
            <p:cNvSpPr>
              <a:spLocks noChangeShapeType="1"/>
            </p:cNvSpPr>
            <p:nvPr/>
          </p:nvSpPr>
          <p:spPr bwMode="auto">
            <a:xfrm>
              <a:off x="3967" y="1503"/>
              <a:ext cx="0" cy="13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022" name="Text Box 11"/>
            <p:cNvSpPr txBox="1">
              <a:spLocks noChangeArrowheads="1"/>
            </p:cNvSpPr>
            <p:nvPr/>
          </p:nvSpPr>
          <p:spPr bwMode="auto">
            <a:xfrm>
              <a:off x="2362" y="1621"/>
              <a:ext cx="434" cy="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3708" tIns="16854" rIns="33708" bIns="16854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21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42023" name="Text Box 12"/>
            <p:cNvSpPr txBox="1">
              <a:spLocks noChangeArrowheads="1"/>
            </p:cNvSpPr>
            <p:nvPr/>
          </p:nvSpPr>
          <p:spPr bwMode="auto">
            <a:xfrm>
              <a:off x="3789" y="1613"/>
              <a:ext cx="554" cy="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3708" tIns="16854" rIns="33708" bIns="16854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2100" b="1" i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42024" name="Text Box 13"/>
            <p:cNvSpPr txBox="1">
              <a:spLocks noChangeArrowheads="1"/>
            </p:cNvSpPr>
            <p:nvPr/>
          </p:nvSpPr>
          <p:spPr bwMode="auto">
            <a:xfrm>
              <a:off x="5268" y="1628"/>
              <a:ext cx="555" cy="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3708" tIns="16854" rIns="33708" bIns="16854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21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US" altLang="zh-CN" sz="2100" b="1" i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025" name="Text Box 14"/>
            <p:cNvSpPr txBox="1">
              <a:spLocks noChangeArrowheads="1"/>
            </p:cNvSpPr>
            <p:nvPr/>
          </p:nvSpPr>
          <p:spPr bwMode="auto">
            <a:xfrm>
              <a:off x="6683" y="1621"/>
              <a:ext cx="531" cy="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3708" tIns="16854" rIns="33708" bIns="16854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21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endParaRPr lang="en-US" altLang="zh-CN" sz="2100" b="1" i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647457" y="1175663"/>
            <a:ext cx="54292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AC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977752" y="1649544"/>
            <a:ext cx="544513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AC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513719" y="1668594"/>
            <a:ext cx="54451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AC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257528" y="1660656"/>
            <a:ext cx="54292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AB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084372" y="1663831"/>
            <a:ext cx="5588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BD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820369" y="1668594"/>
            <a:ext cx="554037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CD</a:t>
            </a:r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>
            <a:off x="4363044" y="4530020"/>
            <a:ext cx="1295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Line 15"/>
          <p:cNvSpPr>
            <a:spLocks noChangeShapeType="1"/>
          </p:cNvSpPr>
          <p:nvPr/>
        </p:nvSpPr>
        <p:spPr bwMode="auto">
          <a:xfrm>
            <a:off x="3067644" y="4530020"/>
            <a:ext cx="1295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Line 16"/>
          <p:cNvSpPr>
            <a:spLocks noChangeShapeType="1"/>
          </p:cNvSpPr>
          <p:nvPr/>
        </p:nvSpPr>
        <p:spPr bwMode="auto">
          <a:xfrm>
            <a:off x="3067644" y="4530020"/>
            <a:ext cx="172878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015" name="Text Box 12"/>
          <p:cNvSpPr txBox="1">
            <a:spLocks noChangeArrowheads="1"/>
          </p:cNvSpPr>
          <p:nvPr/>
        </p:nvSpPr>
        <p:spPr bwMode="auto">
          <a:xfrm>
            <a:off x="1254719" y="2832983"/>
            <a:ext cx="6500813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图，已知线段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，画一条线段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，使   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=2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grpSp>
        <p:nvGrpSpPr>
          <p:cNvPr id="40" name="Group 14"/>
          <p:cNvGrpSpPr/>
          <p:nvPr/>
        </p:nvGrpSpPr>
        <p:grpSpPr bwMode="auto">
          <a:xfrm>
            <a:off x="2289769" y="3606095"/>
            <a:ext cx="4751388" cy="415925"/>
            <a:chOff x="863" y="890"/>
            <a:chExt cx="3991" cy="348"/>
          </a:xfrm>
        </p:grpSpPr>
        <p:sp>
          <p:nvSpPr>
            <p:cNvPr id="42012" name="Line 15"/>
            <p:cNvSpPr>
              <a:spLocks noChangeShapeType="1"/>
            </p:cNvSpPr>
            <p:nvPr/>
          </p:nvSpPr>
          <p:spPr bwMode="auto">
            <a:xfrm>
              <a:off x="863" y="1162"/>
              <a:ext cx="1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013" name="Line 16"/>
            <p:cNvSpPr>
              <a:spLocks noChangeShapeType="1"/>
            </p:cNvSpPr>
            <p:nvPr/>
          </p:nvSpPr>
          <p:spPr bwMode="auto">
            <a:xfrm>
              <a:off x="3403" y="1162"/>
              <a:ext cx="14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014" name="Rectangle 19"/>
            <p:cNvSpPr>
              <a:spLocks noChangeArrowheads="1"/>
            </p:cNvSpPr>
            <p:nvPr/>
          </p:nvSpPr>
          <p:spPr bwMode="auto">
            <a:xfrm>
              <a:off x="1266" y="890"/>
              <a:ext cx="266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 i="1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a</a:t>
              </a:r>
            </a:p>
          </p:txBody>
        </p:sp>
        <p:sp>
          <p:nvSpPr>
            <p:cNvPr id="42015" name="Rectangle 20"/>
            <p:cNvSpPr>
              <a:spLocks noChangeArrowheads="1"/>
            </p:cNvSpPr>
            <p:nvPr/>
          </p:nvSpPr>
          <p:spPr bwMode="auto">
            <a:xfrm>
              <a:off x="3948" y="890"/>
              <a:ext cx="266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b</a:t>
              </a:r>
            </a:p>
          </p:txBody>
        </p:sp>
      </p:grpSp>
      <p:sp>
        <p:nvSpPr>
          <p:cNvPr id="45" name="文本框 44"/>
          <p:cNvSpPr txBox="1">
            <a:spLocks noChangeArrowheads="1"/>
          </p:cNvSpPr>
          <p:nvPr/>
        </p:nvSpPr>
        <p:spPr bwMode="auto">
          <a:xfrm>
            <a:off x="4659907" y="4603045"/>
            <a:ext cx="36420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A</a:t>
            </a: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5569544" y="4569708"/>
            <a:ext cx="250825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B</a:t>
            </a:r>
          </a:p>
        </p:txBody>
      </p:sp>
      <p:sp>
        <p:nvSpPr>
          <p:cNvPr id="47" name="左大括号 46"/>
          <p:cNvSpPr/>
          <p:nvPr/>
        </p:nvSpPr>
        <p:spPr bwMode="auto">
          <a:xfrm rot="5400000" flipH="1">
            <a:off x="5172669" y="4199821"/>
            <a:ext cx="128587" cy="842962"/>
          </a:xfrm>
          <a:prstGeom prst="leftBrace">
            <a:avLst>
              <a:gd name="adj1" fmla="val 7891"/>
              <a:gd name="adj2" fmla="val 46630"/>
            </a:avLst>
          </a:prstGeom>
          <a:noFill/>
          <a:ln w="19050">
            <a:solidFill>
              <a:srgbClr val="FF0000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4874219" y="4623683"/>
            <a:ext cx="7232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2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a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–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b</a:t>
            </a:r>
          </a:p>
        </p:txBody>
      </p:sp>
      <p:sp>
        <p:nvSpPr>
          <p:cNvPr id="49" name="左大括号 48"/>
          <p:cNvSpPr/>
          <p:nvPr/>
        </p:nvSpPr>
        <p:spPr bwMode="auto">
          <a:xfrm rot="5400000">
            <a:off x="4298751" y="3114764"/>
            <a:ext cx="128587" cy="2581275"/>
          </a:xfrm>
          <a:prstGeom prst="leftBrace">
            <a:avLst>
              <a:gd name="adj1" fmla="val 6877"/>
              <a:gd name="adj2" fmla="val 48301"/>
            </a:avLst>
          </a:prstGeom>
          <a:noFill/>
          <a:ln w="19050">
            <a:solidFill>
              <a:srgbClr val="FF0000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4210644" y="3923595"/>
            <a:ext cx="45397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2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a</a:t>
            </a:r>
          </a:p>
        </p:txBody>
      </p:sp>
      <p:sp>
        <p:nvSpPr>
          <p:cNvPr id="51" name="左大括号 50"/>
          <p:cNvSpPr/>
          <p:nvPr/>
        </p:nvSpPr>
        <p:spPr bwMode="auto">
          <a:xfrm rot="5400000" flipH="1">
            <a:off x="3880445" y="3761670"/>
            <a:ext cx="100012" cy="1728787"/>
          </a:xfrm>
          <a:prstGeom prst="leftBrace">
            <a:avLst>
              <a:gd name="adj1" fmla="val 7042"/>
              <a:gd name="adj2" fmla="val 48301"/>
            </a:avLst>
          </a:prstGeom>
          <a:noFill/>
          <a:ln w="19050">
            <a:solidFill>
              <a:srgbClr val="0000FF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3816944" y="4641145"/>
            <a:ext cx="43497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b</a:t>
            </a: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32" y="1150233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24" y="2832983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36" grpId="0" bldLvl="0" animBg="1"/>
      <p:bldP spid="37" grpId="0" bldLvl="0" animBg="1"/>
      <p:bldP spid="38" grpId="0" bldLvl="0" animBg="1"/>
      <p:bldP spid="45" grpId="0"/>
      <p:bldP spid="46" grpId="0"/>
      <p:bldP spid="47" grpId="0" bldLvl="0" animBg="1"/>
      <p:bldP spid="48" grpId="0"/>
      <p:bldP spid="49" grpId="0" bldLvl="0" animBg="1"/>
      <p:bldP spid="50" grpId="0"/>
      <p:bldP spid="51" grpId="0" bldLvl="0" animBg="1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546600" y="1555750"/>
            <a:ext cx="1943100" cy="151288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">
              <a:solidFill>
                <a:prstClr val="black"/>
              </a:solidFill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611438" y="1554163"/>
            <a:ext cx="3887787" cy="15113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">
              <a:solidFill>
                <a:prstClr val="black"/>
              </a:solidFill>
            </a:endParaRPr>
          </a:p>
        </p:txBody>
      </p:sp>
      <p:sp>
        <p:nvSpPr>
          <p:cNvPr id="15367" name="Line 16"/>
          <p:cNvSpPr>
            <a:spLocks noChangeShapeType="1"/>
          </p:cNvSpPr>
          <p:nvPr/>
        </p:nvSpPr>
        <p:spPr bwMode="auto">
          <a:xfrm>
            <a:off x="3705225" y="2265363"/>
            <a:ext cx="172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 bwMode="auto">
          <a:xfrm>
            <a:off x="3105150" y="1036638"/>
            <a:ext cx="1466850" cy="2035175"/>
            <a:chOff x="4234" y="1140"/>
            <a:chExt cx="3080" cy="4272"/>
          </a:xfrm>
        </p:grpSpPr>
        <p:sp>
          <p:nvSpPr>
            <p:cNvPr id="43024" name="平行四边形 3"/>
            <p:cNvSpPr>
              <a:spLocks noChangeArrowheads="1"/>
            </p:cNvSpPr>
            <p:nvPr/>
          </p:nvSpPr>
          <p:spPr bwMode="auto">
            <a:xfrm rot="-5400000" flipH="1" flipV="1">
              <a:off x="3623" y="1722"/>
              <a:ext cx="4273" cy="3080"/>
            </a:xfrm>
            <a:prstGeom prst="parallelogram">
              <a:avLst>
                <a:gd name="adj" fmla="val 35762"/>
              </a:avLst>
            </a:prstGeom>
            <a:solidFill>
              <a:srgbClr val="F8F8F8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>
                <a:solidFill>
                  <a:prstClr val="black"/>
                </a:solidFill>
              </a:endParaRPr>
            </a:p>
          </p:txBody>
        </p:sp>
        <p:grpSp>
          <p:nvGrpSpPr>
            <p:cNvPr id="43025" name="组合 6"/>
            <p:cNvGrpSpPr/>
            <p:nvPr/>
          </p:nvGrpSpPr>
          <p:grpSpPr bwMode="auto">
            <a:xfrm>
              <a:off x="5967" y="3229"/>
              <a:ext cx="1346" cy="490"/>
              <a:chOff x="5967" y="3229"/>
              <a:chExt cx="1346" cy="490"/>
            </a:xfrm>
          </p:grpSpPr>
          <p:cxnSp>
            <p:nvCxnSpPr>
              <p:cNvPr id="43026" name="直接连接符 4"/>
              <p:cNvCxnSpPr>
                <a:cxnSpLocks noChangeShapeType="1"/>
              </p:cNvCxnSpPr>
              <p:nvPr/>
            </p:nvCxnSpPr>
            <p:spPr bwMode="auto">
              <a:xfrm flipH="1" flipV="1">
                <a:off x="6067" y="3309"/>
                <a:ext cx="1247" cy="41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3027" name="椭圆 5"/>
              <p:cNvSpPr>
                <a:spLocks noChangeArrowheads="1"/>
              </p:cNvSpPr>
              <p:nvPr/>
            </p:nvSpPr>
            <p:spPr bwMode="auto">
              <a:xfrm>
                <a:off x="5967" y="3229"/>
                <a:ext cx="119" cy="11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lIns="68580" tIns="34290" rIns="68580" bIns="3429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00">
                  <a:solidFill>
                    <a:prstClr val="black"/>
                  </a:solidFill>
                </a:endParaRPr>
              </a:p>
            </p:txBody>
          </p:sp>
        </p:grpSp>
      </p:grp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>
            <a:off x="4572000" y="1554163"/>
            <a:ext cx="0" cy="1508125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椭圆 9"/>
          <p:cNvSpPr>
            <a:spLocks noChangeArrowheads="1"/>
          </p:cNvSpPr>
          <p:nvPr/>
        </p:nvSpPr>
        <p:spPr bwMode="auto">
          <a:xfrm>
            <a:off x="4554538" y="2233613"/>
            <a:ext cx="57150" cy="571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">
              <a:solidFill>
                <a:prstClr val="black"/>
              </a:solidFill>
            </a:endParaRPr>
          </a:p>
        </p:txBody>
      </p:sp>
      <p:sp>
        <p:nvSpPr>
          <p:cNvPr id="43016" name="文本框 11"/>
          <p:cNvSpPr txBox="1">
            <a:spLocks noChangeArrowheads="1"/>
          </p:cNvSpPr>
          <p:nvPr/>
        </p:nvSpPr>
        <p:spPr bwMode="auto">
          <a:xfrm>
            <a:off x="958850" y="3343275"/>
            <a:ext cx="741680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100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</a:rPr>
              <a:t>         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在一张纸上画一条线段，折叠纸片，使线段的端点重合，折痕与线段的交点处于线段的什么位置？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484563" y="2246313"/>
            <a:ext cx="339725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>
                <a:solidFill>
                  <a:prstClr val="black"/>
                </a:solidFill>
                <a:latin typeface="Times New Roman" panose="02020603050405020304" charset="0"/>
              </a:rPr>
              <a:t>A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5294313" y="2255838"/>
            <a:ext cx="341312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>
                <a:solidFill>
                  <a:prstClr val="black"/>
                </a:solidFill>
                <a:latin typeface="Times New Roman" panose="02020603050405020304" charset="0"/>
              </a:rPr>
              <a:t>B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4524375" y="2236788"/>
            <a:ext cx="34290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>
                <a:solidFill>
                  <a:prstClr val="black"/>
                </a:solidFill>
                <a:latin typeface="Times New Roman" panose="02020603050405020304" charset="0"/>
              </a:rPr>
              <a:t>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2" grpId="1" bldLvl="0" animBg="1"/>
      <p:bldP spid="2" grpId="2" bldLvl="0" animBg="1"/>
      <p:bldP spid="15367" grpId="0" bldLvl="0" animBg="1"/>
      <p:bldP spid="15367" grpId="1" bldLvl="0" animBg="1"/>
      <p:bldP spid="15367" grpId="2" bldLvl="0" animBg="1"/>
      <p:bldP spid="10" grpId="0" bldLvl="0" animBg="1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1"/>
          <p:cNvSpPr>
            <a:spLocks noChangeArrowheads="1"/>
          </p:cNvSpPr>
          <p:nvPr/>
        </p:nvSpPr>
        <p:spPr bwMode="auto">
          <a:xfrm>
            <a:off x="2679700" y="1014413"/>
            <a:ext cx="3889375" cy="1511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5" name="Line 16"/>
          <p:cNvSpPr>
            <a:spLocks noChangeShapeType="1"/>
          </p:cNvSpPr>
          <p:nvPr/>
        </p:nvSpPr>
        <p:spPr bwMode="auto">
          <a:xfrm>
            <a:off x="3762375" y="1725613"/>
            <a:ext cx="172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6" name="椭圆 9"/>
          <p:cNvSpPr>
            <a:spLocks noChangeArrowheads="1"/>
          </p:cNvSpPr>
          <p:nvPr/>
        </p:nvSpPr>
        <p:spPr bwMode="auto">
          <a:xfrm>
            <a:off x="4600575" y="1693863"/>
            <a:ext cx="57150" cy="571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7" name="文本框 12"/>
          <p:cNvSpPr txBox="1">
            <a:spLocks noChangeArrowheads="1"/>
          </p:cNvSpPr>
          <p:nvPr/>
        </p:nvSpPr>
        <p:spPr bwMode="auto">
          <a:xfrm>
            <a:off x="3541713" y="1706563"/>
            <a:ext cx="339725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44038" name="文本框 13"/>
          <p:cNvSpPr txBox="1">
            <a:spLocks noChangeArrowheads="1"/>
          </p:cNvSpPr>
          <p:nvPr/>
        </p:nvSpPr>
        <p:spPr bwMode="auto">
          <a:xfrm>
            <a:off x="5351463" y="1716088"/>
            <a:ext cx="341312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44039" name="文本框 14"/>
          <p:cNvSpPr txBox="1">
            <a:spLocks noChangeArrowheads="1"/>
          </p:cNvSpPr>
          <p:nvPr/>
        </p:nvSpPr>
        <p:spPr bwMode="auto">
          <a:xfrm>
            <a:off x="4581525" y="1697038"/>
            <a:ext cx="34290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19463" name="文本框 15"/>
          <p:cNvSpPr txBox="1">
            <a:spLocks noChangeArrowheads="1"/>
          </p:cNvSpPr>
          <p:nvPr/>
        </p:nvSpPr>
        <p:spPr bwMode="auto">
          <a:xfrm>
            <a:off x="941388" y="2525713"/>
            <a:ext cx="77978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en-US" altLang="zh-CN" sz="2100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如图，点 </a:t>
            </a:r>
            <a:r>
              <a:rPr lang="en-US" altLang="zh-CN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把线段 </a:t>
            </a:r>
            <a:r>
              <a:rPr lang="en-US" altLang="zh-CN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AB 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分成相等的两条线段</a:t>
            </a:r>
            <a:r>
              <a:rPr lang="en-US" altLang="zh-CN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与 </a:t>
            </a:r>
            <a:r>
              <a:rPr lang="en-US" altLang="zh-CN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BM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，点 </a:t>
            </a:r>
            <a:r>
              <a:rPr lang="en-US" altLang="zh-CN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叫做线段 </a:t>
            </a:r>
            <a:r>
              <a:rPr lang="en-US" altLang="zh-CN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的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中点</a:t>
            </a:r>
            <a:r>
              <a:rPr lang="en-US" altLang="zh-CN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类似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的，还有线段的三等分点、四等分点等</a:t>
            </a: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11" name="组合 10"/>
          <p:cNvGrpSpPr/>
          <p:nvPr/>
        </p:nvGrpSpPr>
        <p:grpSpPr bwMode="auto">
          <a:xfrm>
            <a:off x="1907704" y="4099779"/>
            <a:ext cx="1727200" cy="57150"/>
            <a:chOff x="2080" y="8176"/>
            <a:chExt cx="3628" cy="118"/>
          </a:xfrm>
        </p:grpSpPr>
        <p:sp>
          <p:nvSpPr>
            <p:cNvPr id="44053" name="Line 16"/>
            <p:cNvSpPr>
              <a:spLocks noChangeShapeType="1"/>
            </p:cNvSpPr>
            <p:nvPr/>
          </p:nvSpPr>
          <p:spPr bwMode="auto">
            <a:xfrm>
              <a:off x="2080" y="8236"/>
              <a:ext cx="3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pPr eaLnBrk="0" hangingPunct="0">
                <a:buFontTx/>
                <a:buNone/>
              </a:pPr>
              <a:endParaRPr lang="zh-CN" altLang="en-US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054" name="椭圆 4"/>
            <p:cNvSpPr>
              <a:spLocks noChangeArrowheads="1"/>
            </p:cNvSpPr>
            <p:nvPr/>
          </p:nvSpPr>
          <p:spPr bwMode="auto">
            <a:xfrm>
              <a:off x="3260" y="8176"/>
              <a:ext cx="120" cy="11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055" name="椭圆 5"/>
            <p:cNvSpPr>
              <a:spLocks noChangeArrowheads="1"/>
            </p:cNvSpPr>
            <p:nvPr/>
          </p:nvSpPr>
          <p:spPr bwMode="auto">
            <a:xfrm>
              <a:off x="4477" y="8176"/>
              <a:ext cx="120" cy="11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 bwMode="auto">
          <a:xfrm>
            <a:off x="5266854" y="4099779"/>
            <a:ext cx="1728788" cy="57150"/>
            <a:chOff x="7815" y="8176"/>
            <a:chExt cx="3628" cy="118"/>
          </a:xfrm>
        </p:grpSpPr>
        <p:sp>
          <p:nvSpPr>
            <p:cNvPr id="44049" name="Line 16"/>
            <p:cNvSpPr>
              <a:spLocks noChangeShapeType="1"/>
            </p:cNvSpPr>
            <p:nvPr/>
          </p:nvSpPr>
          <p:spPr bwMode="auto">
            <a:xfrm>
              <a:off x="7815" y="8233"/>
              <a:ext cx="3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pPr eaLnBrk="0" hangingPunct="0">
                <a:buFontTx/>
                <a:buNone/>
              </a:pPr>
              <a:endParaRPr lang="zh-CN" altLang="en-US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050" name="椭圆 6"/>
            <p:cNvSpPr>
              <a:spLocks noChangeArrowheads="1"/>
            </p:cNvSpPr>
            <p:nvPr/>
          </p:nvSpPr>
          <p:spPr bwMode="auto">
            <a:xfrm>
              <a:off x="9565" y="8176"/>
              <a:ext cx="120" cy="11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051" name="椭圆 7"/>
            <p:cNvSpPr>
              <a:spLocks noChangeArrowheads="1"/>
            </p:cNvSpPr>
            <p:nvPr/>
          </p:nvSpPr>
          <p:spPr bwMode="auto">
            <a:xfrm>
              <a:off x="8670" y="8176"/>
              <a:ext cx="120" cy="11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052" name="椭圆 8"/>
            <p:cNvSpPr>
              <a:spLocks noChangeArrowheads="1"/>
            </p:cNvSpPr>
            <p:nvPr/>
          </p:nvSpPr>
          <p:spPr bwMode="auto">
            <a:xfrm>
              <a:off x="10480" y="8176"/>
              <a:ext cx="120" cy="11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文本框 11"/>
          <p:cNvSpPr txBox="1">
            <a:spLocks noChangeArrowheads="1"/>
          </p:cNvSpPr>
          <p:nvPr/>
        </p:nvSpPr>
        <p:spPr bwMode="auto">
          <a:xfrm>
            <a:off x="1740063" y="4299941"/>
            <a:ext cx="24469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线段的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三等分点</a:t>
            </a:r>
          </a:p>
        </p:txBody>
      </p:sp>
      <p:sp>
        <p:nvSpPr>
          <p:cNvPr id="3" name="文本框 16"/>
          <p:cNvSpPr txBox="1">
            <a:spLocks noChangeArrowheads="1"/>
          </p:cNvSpPr>
          <p:nvPr/>
        </p:nvSpPr>
        <p:spPr bwMode="auto">
          <a:xfrm>
            <a:off x="5076056" y="4299942"/>
            <a:ext cx="24469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线段的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四等分点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/>
      <p:bldP spid="2" grpId="0"/>
      <p:bldP spid="2" grpId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 bwMode="auto">
          <a:xfrm>
            <a:off x="3956368" y="1198911"/>
            <a:ext cx="2246948" cy="928576"/>
            <a:chOff x="4188" y="1592"/>
            <a:chExt cx="4718" cy="1946"/>
          </a:xfrm>
        </p:grpSpPr>
        <p:sp>
          <p:nvSpPr>
            <p:cNvPr id="45071" name="Line 16"/>
            <p:cNvSpPr>
              <a:spLocks noChangeShapeType="1"/>
            </p:cNvSpPr>
            <p:nvPr/>
          </p:nvSpPr>
          <p:spPr bwMode="auto">
            <a:xfrm>
              <a:off x="4705" y="2672"/>
              <a:ext cx="181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5072" name="组合 2"/>
            <p:cNvGrpSpPr/>
            <p:nvPr/>
          </p:nvGrpSpPr>
          <p:grpSpPr bwMode="auto">
            <a:xfrm>
              <a:off x="4188" y="1592"/>
              <a:ext cx="4718" cy="1946"/>
              <a:chOff x="4188" y="1592"/>
              <a:chExt cx="4718" cy="1946"/>
            </a:xfrm>
          </p:grpSpPr>
          <p:sp>
            <p:nvSpPr>
              <p:cNvPr id="45073" name="Line 17"/>
              <p:cNvSpPr>
                <a:spLocks noChangeShapeType="1"/>
              </p:cNvSpPr>
              <p:nvPr/>
            </p:nvSpPr>
            <p:spPr bwMode="auto">
              <a:xfrm>
                <a:off x="6520" y="2670"/>
                <a:ext cx="181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45074" name="组合 1"/>
              <p:cNvGrpSpPr/>
              <p:nvPr/>
            </p:nvGrpSpPr>
            <p:grpSpPr bwMode="auto">
              <a:xfrm>
                <a:off x="4188" y="1592"/>
                <a:ext cx="4718" cy="1946"/>
                <a:chOff x="4188" y="1592"/>
                <a:chExt cx="4718" cy="1946"/>
              </a:xfrm>
            </p:grpSpPr>
            <p:sp>
              <p:nvSpPr>
                <p:cNvPr id="45075" name="Rectangle 18"/>
                <p:cNvSpPr>
                  <a:spLocks noChangeArrowheads="1"/>
                </p:cNvSpPr>
                <p:nvPr/>
              </p:nvSpPr>
              <p:spPr bwMode="auto">
                <a:xfrm>
                  <a:off x="4188" y="2450"/>
                  <a:ext cx="765" cy="10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2100" b="1" i="1">
                      <a:solidFill>
                        <a:prstClr val="black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A</a:t>
                  </a:r>
                </a:p>
              </p:txBody>
            </p:sp>
            <p:sp>
              <p:nvSpPr>
                <p:cNvPr id="45076" name="Rectangle 19"/>
                <p:cNvSpPr>
                  <a:spLocks noChangeArrowheads="1"/>
                </p:cNvSpPr>
                <p:nvPr/>
              </p:nvSpPr>
              <p:spPr bwMode="auto">
                <a:xfrm>
                  <a:off x="5203" y="1592"/>
                  <a:ext cx="670" cy="10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2100" b="1" i="1">
                      <a:solidFill>
                        <a:prstClr val="black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a</a:t>
                  </a:r>
                </a:p>
              </p:txBody>
            </p:sp>
            <p:sp>
              <p:nvSpPr>
                <p:cNvPr id="45077" name="Rectangle 20"/>
                <p:cNvSpPr>
                  <a:spLocks noChangeArrowheads="1"/>
                </p:cNvSpPr>
                <p:nvPr/>
              </p:nvSpPr>
              <p:spPr bwMode="auto">
                <a:xfrm>
                  <a:off x="7015" y="1592"/>
                  <a:ext cx="670" cy="10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2100" b="1" i="1">
                      <a:solidFill>
                        <a:prstClr val="black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a</a:t>
                  </a:r>
                </a:p>
              </p:txBody>
            </p:sp>
            <p:sp>
              <p:nvSpPr>
                <p:cNvPr id="45078" name="Rectangle 21"/>
                <p:cNvSpPr>
                  <a:spLocks noChangeArrowheads="1"/>
                </p:cNvSpPr>
                <p:nvPr/>
              </p:nvSpPr>
              <p:spPr bwMode="auto">
                <a:xfrm>
                  <a:off x="6105" y="2450"/>
                  <a:ext cx="889" cy="10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2100" b="1" i="1">
                      <a:solidFill>
                        <a:prstClr val="black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M</a:t>
                  </a:r>
                </a:p>
              </p:txBody>
            </p:sp>
            <p:sp>
              <p:nvSpPr>
                <p:cNvPr id="45079" name="Rectangle 22"/>
                <p:cNvSpPr>
                  <a:spLocks noChangeArrowheads="1"/>
                </p:cNvSpPr>
                <p:nvPr/>
              </p:nvSpPr>
              <p:spPr bwMode="auto">
                <a:xfrm>
                  <a:off x="8141" y="2450"/>
                  <a:ext cx="765" cy="10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2100" b="1" i="1">
                      <a:solidFill>
                        <a:prstClr val="black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B</a:t>
                  </a:r>
                </a:p>
              </p:txBody>
            </p:sp>
          </p:grpSp>
        </p:grp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50767" y="922686"/>
            <a:ext cx="37066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M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是线段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的中点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069" name="Text Box 2"/>
              <p:cNvSpPr txBox="1">
                <a:spLocks noChangeArrowheads="1"/>
              </p:cNvSpPr>
              <p:nvPr/>
            </p:nvSpPr>
            <p:spPr bwMode="auto">
              <a:xfrm>
                <a:off x="2027407" y="1996356"/>
                <a:ext cx="5756275" cy="1601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rgbClr val="0033CC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几何语言</a:t>
                </a:r>
                <a:r>
                  <a:rPr lang="zh-CN" altLang="en-US" sz="2400" b="1" dirty="0" smtClean="0">
                    <a:solidFill>
                      <a:srgbClr val="0033CC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：</a:t>
                </a:r>
                <a:r>
                  <a:rPr lang="zh-CN" altLang="en-US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因为</a:t>
                </a:r>
                <a:r>
                  <a:rPr lang="zh-CN" altLang="en-US" sz="21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2100" b="1" i="1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 </a:t>
                </a:r>
                <a:r>
                  <a:rPr lang="zh-CN" altLang="en-US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是线段 </a:t>
                </a:r>
                <a:r>
                  <a:rPr lang="en-US" altLang="zh-CN" sz="2100" b="1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AB</a:t>
                </a:r>
                <a:r>
                  <a:rPr lang="en-US" altLang="zh-CN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zh-CN" altLang="en-US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的</a:t>
                </a:r>
                <a:r>
                  <a:rPr lang="zh-CN" altLang="en-US" sz="21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中点，</a:t>
                </a:r>
                <a:endParaRPr lang="zh-CN" altLang="en-US" sz="21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25000"/>
                  </a:lnSpc>
                </a:pPr>
                <a:r>
                  <a:rPr lang="zh-CN" altLang="en-US" sz="2100" b="1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                   </a:t>
                </a:r>
                <a:r>
                  <a:rPr lang="zh-CN" altLang="en-US" sz="2100" b="1" dirty="0" smtClean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zh-CN" altLang="en-US" sz="21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所以 </a:t>
                </a:r>
                <a:r>
                  <a:rPr lang="en-US" altLang="zh-CN" sz="2100" b="1" i="1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AM</a:t>
                </a:r>
                <a:r>
                  <a:rPr lang="en-US" altLang="zh-CN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altLang="zh-CN" sz="2100" b="1" i="1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MB</a:t>
                </a:r>
                <a:r>
                  <a:rPr lang="en-US" altLang="zh-CN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100" b="1" i="0" dirty="0" smtClean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100" b="1" dirty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1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2100" b="1" i="1" dirty="0" smtClean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AB.</a:t>
                </a:r>
                <a:r>
                  <a:rPr lang="en-US" altLang="zh-CN" sz="21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altLang="zh-CN" sz="21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25000"/>
                  </a:lnSpc>
                </a:pPr>
                <a:r>
                  <a:rPr lang="en-US" altLang="zh-CN" sz="2100" b="1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                  </a:t>
                </a:r>
                <a:r>
                  <a:rPr lang="en-US" altLang="zh-CN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( </a:t>
                </a:r>
                <a:r>
                  <a:rPr lang="zh-CN" altLang="en-US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或 </a:t>
                </a:r>
                <a:r>
                  <a:rPr lang="en-US" altLang="zh-CN" sz="2100" b="1" i="1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AB</a:t>
                </a:r>
                <a:r>
                  <a:rPr lang="en-US" altLang="zh-CN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= 2 </a:t>
                </a:r>
                <a:r>
                  <a:rPr lang="en-US" altLang="zh-CN" sz="2100" b="1" i="1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AM</a:t>
                </a:r>
                <a:r>
                  <a:rPr lang="en-US" altLang="zh-CN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= 2 </a:t>
                </a:r>
                <a:r>
                  <a:rPr lang="en-US" altLang="zh-CN" sz="2100" b="1" i="1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MB</a:t>
                </a:r>
                <a:r>
                  <a:rPr lang="en-US" altLang="zh-CN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)</a:t>
                </a:r>
                <a:endParaRPr lang="zh-CN" altLang="en-US" sz="21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5069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27407" y="1996356"/>
                <a:ext cx="5756275" cy="1601272"/>
              </a:xfrm>
              <a:prstGeom prst="rect">
                <a:avLst/>
              </a:prstGeom>
              <a:blipFill rotWithShape="1">
                <a:blip r:embed="rId2"/>
                <a:stretch>
                  <a:fillRect t="-1521" b="-418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067" name="Text Box 4"/>
              <p:cNvSpPr txBox="1">
                <a:spLocks noChangeArrowheads="1"/>
              </p:cNvSpPr>
              <p:nvPr/>
            </p:nvSpPr>
            <p:spPr bwMode="auto">
              <a:xfrm>
                <a:off x="2267744" y="3219822"/>
                <a:ext cx="6562725" cy="18337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21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反之也成立</a:t>
                </a:r>
                <a:r>
                  <a:rPr lang="zh-CN" altLang="en-US" sz="2100" b="1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：</a:t>
                </a:r>
                <a:r>
                  <a:rPr lang="zh-CN" altLang="en-US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因为</a:t>
                </a:r>
                <a:r>
                  <a:rPr lang="en-US" altLang="zh-CN" sz="2100" b="1" i="1" dirty="0" smtClean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AM</a:t>
                </a:r>
                <a:r>
                  <a:rPr lang="en-US" altLang="zh-CN" sz="21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altLang="zh-CN" sz="2100" b="1" i="1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MB</a:t>
                </a:r>
                <a:r>
                  <a:rPr lang="en-US" altLang="zh-CN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100" b="1" dirty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100" b="1" dirty="0">
                            <a:solidFill>
                              <a:prstClr val="black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1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2100" b="1" i="1" dirty="0" smtClean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AB ,</a:t>
                </a:r>
                <a:endParaRPr lang="en-US" altLang="zh-CN" sz="2100" b="1" i="1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100" b="1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                </a:t>
                </a:r>
                <a:r>
                  <a:rPr lang="en-US" altLang="zh-CN" sz="21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( </a:t>
                </a:r>
                <a:r>
                  <a:rPr lang="zh-CN" altLang="en-US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或 </a:t>
                </a:r>
                <a:r>
                  <a:rPr lang="en-US" altLang="zh-CN" sz="2100" b="1" i="1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AB</a:t>
                </a:r>
                <a:r>
                  <a:rPr lang="en-US" altLang="zh-CN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= 2 </a:t>
                </a:r>
                <a:r>
                  <a:rPr lang="en-US" altLang="zh-CN" sz="2100" b="1" i="1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AM</a:t>
                </a:r>
                <a:r>
                  <a:rPr lang="en-US" altLang="zh-CN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= 2 </a:t>
                </a:r>
                <a:r>
                  <a:rPr lang="en-US" altLang="zh-CN" sz="2100" b="1" i="1" dirty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</a:t>
                </a:r>
                <a:r>
                  <a:rPr lang="en-US" altLang="zh-CN" sz="2100" b="1" i="1" dirty="0" smtClean="0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B</a:t>
                </a:r>
                <a:r>
                  <a:rPr lang="en-US" altLang="zh-CN" sz="21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1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                       所以</a:t>
                </a:r>
                <a:r>
                  <a:rPr lang="en-US" altLang="zh-CN" sz="2100" b="1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M </a:t>
                </a:r>
                <a:r>
                  <a:rPr lang="zh-CN" altLang="en-US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是线段 </a:t>
                </a:r>
                <a:r>
                  <a:rPr lang="en-US" altLang="zh-CN" sz="2100" b="1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AB </a:t>
                </a:r>
                <a:r>
                  <a:rPr lang="zh-CN" altLang="en-US" sz="21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的</a:t>
                </a:r>
                <a:r>
                  <a:rPr lang="zh-CN" altLang="en-US" sz="21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中点</a:t>
                </a:r>
                <a:r>
                  <a:rPr lang="en-US" altLang="zh-CN" sz="21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zh-CN" altLang="en-US" sz="21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5067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67744" y="3219822"/>
                <a:ext cx="6562725" cy="1833772"/>
              </a:xfrm>
              <a:prstGeom prst="rect">
                <a:avLst/>
              </a:prstGeom>
              <a:blipFill rotWithShape="1">
                <a:blip r:embed="rId3"/>
                <a:stretch>
                  <a:fillRect l="-1021" b="-232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719" y="2750696"/>
            <a:ext cx="1182688" cy="16938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Text Box 52"/>
          <p:cNvSpPr txBox="1">
            <a:spLocks noChangeArrowheads="1"/>
          </p:cNvSpPr>
          <p:nvPr/>
        </p:nvSpPr>
        <p:spPr bwMode="auto">
          <a:xfrm>
            <a:off x="2128574" y="1977401"/>
            <a:ext cx="4902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endParaRPr lang="zh-CN" altLang="zh-CN">
              <a:solidFill>
                <a:prstClr val="black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503861" name="Text Box 53"/>
          <p:cNvSpPr txBox="1">
            <a:spLocks noChangeArrowheads="1"/>
          </p:cNvSpPr>
          <p:nvPr/>
        </p:nvSpPr>
        <p:spPr bwMode="auto">
          <a:xfrm>
            <a:off x="1190705" y="1079282"/>
            <a:ext cx="55571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点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是线段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的三等分点：</a:t>
            </a:r>
            <a:endParaRPr lang="en-US" altLang="zh-CN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03892" name="Objec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1520412"/>
              </p:ext>
            </p:extLst>
          </p:nvPr>
        </p:nvGraphicFramePr>
        <p:xfrm>
          <a:off x="5383010" y="2673136"/>
          <a:ext cx="282851" cy="651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64" r:id="rId3" imgW="139700" imgH="393700" progId="Equation.DSMT4">
                  <p:embed/>
                </p:oleObj>
              </mc:Choice>
              <mc:Fallback>
                <p:oleObj r:id="rId3" imgW="139700" imgH="393700" progId="Equation.DSMT4">
                  <p:embed/>
                  <p:pic>
                    <p:nvPicPr>
                      <p:cNvPr id="0" name="图片 769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3010" y="2673136"/>
                        <a:ext cx="282851" cy="6515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3893" name="Rectangle 85"/>
          <p:cNvSpPr>
            <a:spLocks noChangeArrowheads="1"/>
          </p:cNvSpPr>
          <p:nvPr/>
        </p:nvSpPr>
        <p:spPr bwMode="auto">
          <a:xfrm>
            <a:off x="2817813" y="2927500"/>
            <a:ext cx="35237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AM 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 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MN 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 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NB 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 ___ 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AB</a:t>
            </a:r>
          </a:p>
        </p:txBody>
      </p:sp>
      <p:sp>
        <p:nvSpPr>
          <p:cNvPr id="503906" name="Rectangle 98"/>
          <p:cNvSpPr>
            <a:spLocks noChangeArrowheads="1"/>
          </p:cNvSpPr>
          <p:nvPr/>
        </p:nvSpPr>
        <p:spPr bwMode="auto">
          <a:xfrm>
            <a:off x="2247900" y="3683943"/>
            <a:ext cx="50385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zh-CN" altLang="en-US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或 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= _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_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_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AM 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 _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_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_ 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MN 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 _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_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_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NB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</a:p>
        </p:txBody>
      </p:sp>
      <p:grpSp>
        <p:nvGrpSpPr>
          <p:cNvPr id="15" name="Group 103"/>
          <p:cNvGrpSpPr/>
          <p:nvPr/>
        </p:nvGrpSpPr>
        <p:grpSpPr bwMode="auto">
          <a:xfrm>
            <a:off x="3481756" y="3683460"/>
            <a:ext cx="3270345" cy="490537"/>
            <a:chOff x="2805" y="3024"/>
            <a:chExt cx="2746" cy="412"/>
          </a:xfrm>
        </p:grpSpPr>
        <p:sp>
          <p:nvSpPr>
            <p:cNvPr id="46115" name="Text Box 99"/>
            <p:cNvSpPr txBox="1">
              <a:spLocks noChangeArrowheads="1"/>
            </p:cNvSpPr>
            <p:nvPr/>
          </p:nvSpPr>
          <p:spPr bwMode="auto">
            <a:xfrm>
              <a:off x="2805" y="3048"/>
              <a:ext cx="591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116" name="Text Box 100"/>
            <p:cNvSpPr txBox="1">
              <a:spLocks noChangeArrowheads="1"/>
            </p:cNvSpPr>
            <p:nvPr/>
          </p:nvSpPr>
          <p:spPr bwMode="auto">
            <a:xfrm>
              <a:off x="3794" y="3024"/>
              <a:ext cx="591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6117" name="Text Box 101"/>
            <p:cNvSpPr txBox="1">
              <a:spLocks noChangeArrowheads="1"/>
            </p:cNvSpPr>
            <p:nvPr/>
          </p:nvSpPr>
          <p:spPr bwMode="auto">
            <a:xfrm>
              <a:off x="4960" y="3024"/>
              <a:ext cx="591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2" name="组合 1"/>
          <p:cNvGrpSpPr/>
          <p:nvPr/>
        </p:nvGrpSpPr>
        <p:grpSpPr bwMode="auto">
          <a:xfrm>
            <a:off x="2433638" y="2032001"/>
            <a:ext cx="4071937" cy="406400"/>
            <a:chOff x="2517" y="3870"/>
            <a:chExt cx="8550" cy="854"/>
          </a:xfrm>
        </p:grpSpPr>
        <p:grpSp>
          <p:nvGrpSpPr>
            <p:cNvPr id="46097" name="Group 54"/>
            <p:cNvGrpSpPr/>
            <p:nvPr/>
          </p:nvGrpSpPr>
          <p:grpSpPr bwMode="auto">
            <a:xfrm>
              <a:off x="2517" y="3930"/>
              <a:ext cx="8550" cy="794"/>
              <a:chOff x="1561" y="1326"/>
              <a:chExt cx="2239" cy="318"/>
            </a:xfrm>
          </p:grpSpPr>
          <p:sp>
            <p:nvSpPr>
              <p:cNvPr id="46102" name="Line 56"/>
              <p:cNvSpPr>
                <a:spLocks noChangeShapeType="1"/>
              </p:cNvSpPr>
              <p:nvPr/>
            </p:nvSpPr>
            <p:spPr bwMode="auto">
              <a:xfrm>
                <a:off x="1693" y="1326"/>
                <a:ext cx="2004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46103" name="Group 57"/>
              <p:cNvGrpSpPr/>
              <p:nvPr/>
            </p:nvGrpSpPr>
            <p:grpSpPr bwMode="auto">
              <a:xfrm>
                <a:off x="2885" y="1366"/>
                <a:ext cx="287" cy="278"/>
                <a:chOff x="2885" y="1366"/>
                <a:chExt cx="287" cy="278"/>
              </a:xfrm>
            </p:grpSpPr>
            <p:sp>
              <p:nvSpPr>
                <p:cNvPr id="46113" name="Rectangle 58"/>
                <p:cNvSpPr>
                  <a:spLocks noChangeArrowheads="1"/>
                </p:cNvSpPr>
                <p:nvPr/>
              </p:nvSpPr>
              <p:spPr bwMode="auto">
                <a:xfrm>
                  <a:off x="3056" y="1411"/>
                  <a:ext cx="0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46114" name="Rectangle 59"/>
                <p:cNvSpPr>
                  <a:spLocks noChangeArrowheads="1"/>
                </p:cNvSpPr>
                <p:nvPr/>
              </p:nvSpPr>
              <p:spPr bwMode="auto">
                <a:xfrm>
                  <a:off x="2885" y="1366"/>
                  <a:ext cx="287" cy="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>
                      <a:solidFill>
                        <a:srgbClr val="000000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N</a:t>
                  </a:r>
                </a:p>
              </p:txBody>
            </p:sp>
          </p:grpSp>
          <p:grpSp>
            <p:nvGrpSpPr>
              <p:cNvPr id="46104" name="Group 60"/>
              <p:cNvGrpSpPr/>
              <p:nvPr/>
            </p:nvGrpSpPr>
            <p:grpSpPr bwMode="auto">
              <a:xfrm>
                <a:off x="2247" y="1368"/>
                <a:ext cx="181" cy="271"/>
                <a:chOff x="2247" y="1368"/>
                <a:chExt cx="181" cy="271"/>
              </a:xfrm>
            </p:grpSpPr>
            <p:sp>
              <p:nvSpPr>
                <p:cNvPr id="46111" name="Rectangle 61"/>
                <p:cNvSpPr>
                  <a:spLocks noChangeArrowheads="1"/>
                </p:cNvSpPr>
                <p:nvPr/>
              </p:nvSpPr>
              <p:spPr bwMode="auto">
                <a:xfrm>
                  <a:off x="2417" y="1368"/>
                  <a:ext cx="0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46112" name="Rectangle 62"/>
                <p:cNvSpPr>
                  <a:spLocks noChangeArrowheads="1"/>
                </p:cNvSpPr>
                <p:nvPr/>
              </p:nvSpPr>
              <p:spPr bwMode="auto">
                <a:xfrm>
                  <a:off x="2247" y="1368"/>
                  <a:ext cx="181" cy="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>
                      <a:solidFill>
                        <a:srgbClr val="000000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M</a:t>
                  </a:r>
                </a:p>
              </p:txBody>
            </p:sp>
          </p:grpSp>
          <p:grpSp>
            <p:nvGrpSpPr>
              <p:cNvPr id="46105" name="Group 63"/>
              <p:cNvGrpSpPr/>
              <p:nvPr/>
            </p:nvGrpSpPr>
            <p:grpSpPr bwMode="auto">
              <a:xfrm>
                <a:off x="3591" y="1366"/>
                <a:ext cx="209" cy="278"/>
                <a:chOff x="3591" y="1366"/>
                <a:chExt cx="209" cy="278"/>
              </a:xfrm>
            </p:grpSpPr>
            <p:sp>
              <p:nvSpPr>
                <p:cNvPr id="46109" name="Rectangle 64"/>
                <p:cNvSpPr>
                  <a:spLocks noChangeArrowheads="1"/>
                </p:cNvSpPr>
                <p:nvPr/>
              </p:nvSpPr>
              <p:spPr bwMode="auto">
                <a:xfrm>
                  <a:off x="3760" y="1411"/>
                  <a:ext cx="0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46110" name="Rectangle 65"/>
                <p:cNvSpPr>
                  <a:spLocks noChangeArrowheads="1"/>
                </p:cNvSpPr>
                <p:nvPr/>
              </p:nvSpPr>
              <p:spPr bwMode="auto">
                <a:xfrm>
                  <a:off x="3591" y="1366"/>
                  <a:ext cx="209" cy="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>
                      <a:solidFill>
                        <a:srgbClr val="000000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B</a:t>
                  </a:r>
                </a:p>
              </p:txBody>
            </p:sp>
          </p:grpSp>
          <p:grpSp>
            <p:nvGrpSpPr>
              <p:cNvPr id="46106" name="Group 66"/>
              <p:cNvGrpSpPr/>
              <p:nvPr/>
            </p:nvGrpSpPr>
            <p:grpSpPr bwMode="auto">
              <a:xfrm>
                <a:off x="1561" y="1368"/>
                <a:ext cx="212" cy="271"/>
                <a:chOff x="1561" y="1368"/>
                <a:chExt cx="212" cy="271"/>
              </a:xfrm>
            </p:grpSpPr>
            <p:sp>
              <p:nvSpPr>
                <p:cNvPr id="46107" name="Rectangle 67"/>
                <p:cNvSpPr>
                  <a:spLocks noChangeArrowheads="1"/>
                </p:cNvSpPr>
                <p:nvPr/>
              </p:nvSpPr>
              <p:spPr bwMode="auto">
                <a:xfrm>
                  <a:off x="1735" y="1368"/>
                  <a:ext cx="0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zh-CN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46108" name="Rectangle 68"/>
                <p:cNvSpPr>
                  <a:spLocks noChangeArrowheads="1"/>
                </p:cNvSpPr>
                <p:nvPr/>
              </p:nvSpPr>
              <p:spPr bwMode="auto">
                <a:xfrm>
                  <a:off x="1561" y="1368"/>
                  <a:ext cx="212" cy="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100" b="1" i="1" dirty="0">
                      <a:solidFill>
                        <a:srgbClr val="000000"/>
                      </a:solidFill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A</a:t>
                  </a:r>
                </a:p>
              </p:txBody>
            </p:sp>
          </p:grpSp>
        </p:grpSp>
        <p:sp>
          <p:nvSpPr>
            <p:cNvPr id="46098" name="椭圆 1"/>
            <p:cNvSpPr>
              <a:spLocks noChangeArrowheads="1"/>
            </p:cNvSpPr>
            <p:nvPr/>
          </p:nvSpPr>
          <p:spPr bwMode="auto">
            <a:xfrm>
              <a:off x="2957" y="3887"/>
              <a:ext cx="117" cy="11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099" name="椭圆 2"/>
            <p:cNvSpPr>
              <a:spLocks noChangeArrowheads="1"/>
            </p:cNvSpPr>
            <p:nvPr/>
          </p:nvSpPr>
          <p:spPr bwMode="auto">
            <a:xfrm>
              <a:off x="5482" y="3872"/>
              <a:ext cx="117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100" name="椭圆 3"/>
            <p:cNvSpPr>
              <a:spLocks noChangeArrowheads="1"/>
            </p:cNvSpPr>
            <p:nvPr/>
          </p:nvSpPr>
          <p:spPr bwMode="auto">
            <a:xfrm>
              <a:off x="8090" y="3870"/>
              <a:ext cx="120" cy="1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101" name="椭圆 4"/>
            <p:cNvSpPr>
              <a:spLocks noChangeArrowheads="1"/>
            </p:cNvSpPr>
            <p:nvPr/>
          </p:nvSpPr>
          <p:spPr bwMode="auto">
            <a:xfrm>
              <a:off x="10615" y="3870"/>
              <a:ext cx="120" cy="11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3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3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3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3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3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3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893" grpId="0"/>
      <p:bldP spid="5039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483768" y="1123471"/>
            <a:ext cx="5433344" cy="492125"/>
            <a:chOff x="701675" y="547688"/>
            <a:chExt cx="5433344" cy="492125"/>
          </a:xfrm>
        </p:grpSpPr>
        <p:grpSp>
          <p:nvGrpSpPr>
            <p:cNvPr id="3" name="组合 6"/>
            <p:cNvGrpSpPr/>
            <p:nvPr/>
          </p:nvGrpSpPr>
          <p:grpSpPr bwMode="auto">
            <a:xfrm>
              <a:off x="701675" y="547688"/>
              <a:ext cx="1858963" cy="492125"/>
              <a:chOff x="427462" y="558483"/>
              <a:chExt cx="1858351" cy="492443"/>
            </a:xfrm>
          </p:grpSpPr>
          <p:grpSp>
            <p:nvGrpSpPr>
              <p:cNvPr id="5" name="组合 5"/>
              <p:cNvGrpSpPr/>
              <p:nvPr/>
            </p:nvGrpSpPr>
            <p:grpSpPr bwMode="auto">
              <a:xfrm>
                <a:off x="468915" y="591581"/>
                <a:ext cx="1816898" cy="426248"/>
                <a:chOff x="2177651" y="-557614"/>
                <a:chExt cx="1816898" cy="426248"/>
              </a:xfrm>
            </p:grpSpPr>
            <p:sp>
              <p:nvSpPr>
                <p:cNvPr id="7" name="椭圆 6"/>
                <p:cNvSpPr/>
                <p:nvPr/>
              </p:nvSpPr>
              <p:spPr>
                <a:xfrm>
                  <a:off x="2177459" y="-557354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8" name="椭圆 7"/>
                <p:cNvSpPr/>
                <p:nvPr/>
              </p:nvSpPr>
              <p:spPr>
                <a:xfrm>
                  <a:off x="2507550" y="-557354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9" name="椭圆 8"/>
                <p:cNvSpPr/>
                <p:nvPr/>
              </p:nvSpPr>
              <p:spPr>
                <a:xfrm>
                  <a:off x="2837642" y="-557354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3167733" y="-557354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567652" y="-557354"/>
                  <a:ext cx="426897" cy="425725"/>
                </a:xfrm>
                <a:prstGeom prst="ellipse">
                  <a:avLst/>
                </a:pr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6" name="文本框 11"/>
              <p:cNvSpPr txBox="1">
                <a:spLocks noChangeArrowheads="1"/>
              </p:cNvSpPr>
              <p:nvPr/>
            </p:nvSpPr>
            <p:spPr bwMode="auto">
              <a:xfrm>
                <a:off x="427462" y="558483"/>
                <a:ext cx="1829953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dist" eaLnBrk="0" hangingPunct="0"/>
                <a:r>
                  <a:rPr lang="zh-CN" altLang="en-US" sz="2600" b="1" dirty="0">
                    <a:solidFill>
                      <a:prstClr val="white"/>
                    </a:solidFill>
                    <a:latin typeface="Times New Roman" pitchFamily="18" charset="0"/>
                    <a:cs typeface="Times New Roman" pitchFamily="18" charset="0"/>
                  </a:rPr>
                  <a:t>素养考点 </a:t>
                </a:r>
                <a:r>
                  <a:rPr lang="en-US" altLang="zh-CN" sz="2600" b="1" dirty="0">
                    <a:solidFill>
                      <a:prstClr val="white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zh-CN" altLang="en-US" sz="2600" b="1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" name="文本框 2"/>
            <p:cNvSpPr txBox="1">
              <a:spLocks noChangeArrowheads="1"/>
            </p:cNvSpPr>
            <p:nvPr/>
          </p:nvSpPr>
          <p:spPr bwMode="auto">
            <a:xfrm>
              <a:off x="2674939" y="577850"/>
              <a:ext cx="3460080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利用中点求线段的长度</a:t>
              </a:r>
            </a:p>
          </p:txBody>
        </p:sp>
      </p:grp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971600" y="1707654"/>
            <a:ext cx="8005762" cy="1147763"/>
          </a:xfrm>
          <a:prstGeom prst="rect">
            <a:avLst/>
          </a:prstGeo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850" indent="-342850" algn="l" defTabSz="91426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38" indent="-285708" algn="l" defTabSz="91426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30" indent="-228566" algn="l" defTabSz="91426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60" indent="-228566" algn="l" defTabSz="91426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090" indent="-228566" algn="l" defTabSz="914264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24" indent="-228566" algn="l" defTabSz="91426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55" indent="-228566" algn="l" defTabSz="91426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86" indent="-228566" algn="l" defTabSz="91426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18" indent="-228566" algn="l" defTabSz="91426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</a:t>
            </a:r>
            <a:r>
              <a:rPr lang="en-US" altLang="zh-CN" sz="2800" b="1" dirty="0" smtClean="0">
                <a:solidFill>
                  <a:srgbClr val="0000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 </a:t>
            </a:r>
            <a:r>
              <a:rPr lang="zh-CN" altLang="en-US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若 </a:t>
            </a:r>
            <a:r>
              <a:rPr lang="en-US" altLang="zh-CN" sz="2800" b="1" i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 </a:t>
            </a:r>
            <a:r>
              <a:rPr lang="en-US" altLang="zh-CN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 6cm</a:t>
            </a:r>
            <a:r>
              <a:rPr lang="zh-CN" altLang="en-US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，点 </a:t>
            </a:r>
            <a:r>
              <a:rPr lang="en-US" altLang="zh-CN" sz="2800" b="1" i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 </a:t>
            </a:r>
            <a:r>
              <a:rPr lang="zh-CN" altLang="en-US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是线段 </a:t>
            </a:r>
            <a:r>
              <a:rPr lang="en-US" altLang="zh-CN" sz="2800" b="1" i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 </a:t>
            </a:r>
            <a:r>
              <a:rPr lang="zh-CN" altLang="en-US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的中点，点 </a:t>
            </a:r>
            <a:r>
              <a:rPr lang="en-US" altLang="zh-CN" sz="2800" b="1" i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</a:t>
            </a:r>
            <a:r>
              <a:rPr lang="zh-CN" altLang="en-US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是线段 </a:t>
            </a:r>
            <a:r>
              <a:rPr lang="en-US" altLang="zh-CN" sz="2800" b="1" i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CB </a:t>
            </a:r>
            <a:r>
              <a:rPr lang="zh-CN" altLang="en-US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的中点，求：线段 </a:t>
            </a:r>
            <a:r>
              <a:rPr lang="en-US" altLang="zh-CN" sz="2800" b="1" i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AD </a:t>
            </a:r>
            <a:r>
              <a:rPr lang="zh-CN" altLang="en-US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的长是多少</a:t>
            </a:r>
            <a:r>
              <a:rPr lang="en-US" altLang="zh-CN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?</a:t>
            </a:r>
            <a:endParaRPr lang="en-US" altLang="zh-CN" sz="28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58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03cb5ca4-3200-47ea-8909-9a8b1196cda9"/>
  <p:tag name="COMMONDATA" val="eyJoZGlkIjoiNzYxM2I5ZTQ4N2VlNTkwNTdlZjZlYTBmOTM5ZGZhZmY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1521</Words>
  <Application>Microsoft Office PowerPoint</Application>
  <PresentationFormat>全屏显示(16:9)</PresentationFormat>
  <Paragraphs>196</Paragraphs>
  <Slides>24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Arial</vt:lpstr>
      <vt:lpstr>宋体</vt:lpstr>
      <vt:lpstr>隶书</vt:lpstr>
      <vt:lpstr>Calibri</vt:lpstr>
      <vt:lpstr>黑体</vt:lpstr>
      <vt:lpstr>Times New Roman</vt:lpstr>
      <vt:lpstr>Wingdings</vt:lpstr>
      <vt:lpstr>Cambria Math</vt:lpstr>
      <vt:lpstr>微软雅黑</vt:lpstr>
      <vt:lpstr>楷体</vt:lpstr>
      <vt:lpstr>1_自定义设计方案</vt:lpstr>
      <vt:lpstr>MathType 6.0 Equation</vt:lpstr>
      <vt:lpstr>WPS 公式 3.0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775</cp:revision>
  <dcterms:created xsi:type="dcterms:W3CDTF">2018-11-06T06:39:00Z</dcterms:created>
  <dcterms:modified xsi:type="dcterms:W3CDTF">2024-08-21T05:26:13Z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2052-11.8.2.11734</vt:lpwstr>
  </property>
  <property fmtid="{D5CDD505-2E9C-101B-9397-08002B2CF9AE}" pid="3" name="ICV">
    <vt:lpwstr>80F371E2055241369EBD67A565B7430B</vt:lpwstr>
  </property>
</Properties>
</file>